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  <p:sldMasterId id="2147483699" r:id="rId5"/>
    <p:sldMasterId id="2147483709" r:id="rId6"/>
    <p:sldMasterId id="2147483690" r:id="rId7"/>
  </p:sldMasterIdLst>
  <p:notesMasterIdLst>
    <p:notesMasterId r:id="rId31"/>
  </p:notesMasterIdLst>
  <p:sldIdLst>
    <p:sldId id="266" r:id="rId8"/>
    <p:sldId id="267" r:id="rId9"/>
    <p:sldId id="333" r:id="rId10"/>
    <p:sldId id="317" r:id="rId11"/>
    <p:sldId id="315" r:id="rId12"/>
    <p:sldId id="316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1" r:id="rId26"/>
    <p:sldId id="330" r:id="rId27"/>
    <p:sldId id="332" r:id="rId28"/>
    <p:sldId id="334" r:id="rId29"/>
    <p:sldId id="302" r:id="rId30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howGuides="1">
      <p:cViewPr varScale="1">
        <p:scale>
          <a:sx n="147" d="100"/>
          <a:sy n="147" d="100"/>
        </p:scale>
        <p:origin x="6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67D78-DCDD-402C-8C5C-3580245D02DA}" type="datetimeFigureOut">
              <a:rPr lang="en-GB" smtClean="0"/>
              <a:t>19/09/2019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74961-265E-46E4-9685-F0DDEBBAA546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1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"/>
          <a:stretch/>
        </p:blipFill>
        <p:spPr>
          <a:xfrm>
            <a:off x="-11113" y="0"/>
            <a:ext cx="9155113" cy="51435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35572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46981"/>
            <a:ext cx="3925888" cy="3304382"/>
          </a:xfrm>
        </p:spPr>
        <p:txBody>
          <a:bodyPr/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43437" y="1246981"/>
            <a:ext cx="3925887" cy="3304381"/>
          </a:xfrm>
        </p:spPr>
        <p:txBody>
          <a:bodyPr/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D4C9FB8A-82DB-4A60-9BFC-48ACF4DD0416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36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Conten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5" y="268289"/>
            <a:ext cx="7994254" cy="827086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46980"/>
            <a:ext cx="3925888" cy="3304383"/>
          </a:xfrm>
        </p:spPr>
        <p:txBody>
          <a:bodyPr/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8" y="1246982"/>
            <a:ext cx="3925887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CB8714F8-E1AC-4DDA-B19F-EA10AFA51949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11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2 + 2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</a:t>
            </a:r>
            <a:r>
              <a:rPr lang="en-US" dirty="0" smtClean="0"/>
              <a:t> to add a heading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9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678929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74675" y="1246981"/>
            <a:ext cx="3925888" cy="330438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16A7E167-8457-4F62-88D9-8ED284867D96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86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</a:t>
            </a:r>
            <a:r>
              <a:rPr lang="en-US" dirty="0" smtClean="0"/>
              <a:t> to add a heading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9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678929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3DB86B9B-95E9-4546-88A0-8CC7A8EFFE9E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76263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611753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0684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2 + 4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</a:t>
            </a:r>
            <a:r>
              <a:rPr lang="en-GB" noProof="0" dirty="0" smtClean="0"/>
              <a:t>to</a:t>
            </a:r>
            <a:r>
              <a:rPr lang="en-US" dirty="0" smtClean="0"/>
              <a:t> add a heading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4000" y="1246981"/>
            <a:ext cx="1890000" cy="1584000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677437" y="1246981"/>
            <a:ext cx="1890000" cy="158400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678929" y="2968302"/>
            <a:ext cx="1890000" cy="158400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644000" y="2968302"/>
            <a:ext cx="1890000" cy="1584000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574675" y="1246981"/>
            <a:ext cx="3925888" cy="330438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9F0D9B55-647F-479A-8FF5-C0B44515FD1B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0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74676" y="1245600"/>
            <a:ext cx="7994650" cy="3311525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91122200-914B-4671-8D51-BF16C9D4F479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52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D9448CAD-1F33-49FE-A2FB-9E67FAFC44A8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83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iz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74676" y="268288"/>
            <a:ext cx="7994650" cy="4283075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B36B2D5E-EBA3-489E-872B-9152EDEA036C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53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1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7994254" cy="33115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 smtClean="0"/>
              <a:t>Click to add text (use „Indent“-Button or SHIFT + ALT + → for lists and subheadings)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0710E133-C8F4-4016-9481-0DB1D76CF72B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3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1/2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3925888" cy="3311525"/>
          </a:xfrm>
        </p:spPr>
        <p:txBody>
          <a:bodyPr/>
          <a:lstStyle/>
          <a:p>
            <a:pPr lvl="0"/>
            <a:r>
              <a:rPr lang="en-GB" smtClean="0"/>
              <a:t>Click to add text (use „Indent“-Button or SHIFT + ALT + → for lists and subheadings)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43437" y="1239839"/>
            <a:ext cx="3925887" cy="3311524"/>
          </a:xfrm>
        </p:spPr>
        <p:txBody>
          <a:bodyPr/>
          <a:lstStyle/>
          <a:p>
            <a:pPr lvl="0"/>
            <a:r>
              <a:rPr lang="en-GB" smtClean="0"/>
              <a:t>Click to add text (use „Indent“-Button or SHIFT + ALT + → for lists and subheadings)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06C4C04F-AED5-4A9D-84E8-3A7C1FF5E769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48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1" t="2351"/>
          <a:stretch/>
        </p:blipFill>
        <p:spPr>
          <a:xfrm>
            <a:off x="0" y="0"/>
            <a:ext cx="9166860" cy="5143500"/>
          </a:xfrm>
          <a:prstGeom prst="rect">
            <a:avLst/>
          </a:prstGeom>
        </p:spPr>
      </p:pic>
      <p:pic>
        <p:nvPicPr>
          <p:cNvPr id="10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479474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Content 1/2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3925888" cy="3311525"/>
          </a:xfrm>
        </p:spPr>
        <p:txBody>
          <a:bodyPr/>
          <a:lstStyle/>
          <a:p>
            <a:pPr lvl="0"/>
            <a:r>
              <a:rPr lang="en-GB" smtClean="0"/>
              <a:t>Click to add text (use „Indent“-Button or SHIFT + ALT + → for lists and subheadings)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8" y="1239838"/>
            <a:ext cx="3925887" cy="3311525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BD0B2F4A-B0DE-436F-ABFA-78E90120ED7C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94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 / Quot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268288"/>
            <a:ext cx="7994254" cy="4283075"/>
          </a:xfrm>
        </p:spPr>
        <p:txBody>
          <a:bodyPr anchor="ctr" anchorCtr="0"/>
          <a:lstStyle>
            <a:lvl1pPr>
              <a:defRPr lang="en-GB" sz="3597" b="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3597" b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lang="en-US" sz="3597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99" b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399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smtClean="0"/>
              <a:t>Click to add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marL="0" lvl="3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Tx/>
              <a:buNone/>
            </a:pPr>
            <a:r>
              <a:rPr lang="en-US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4DD74F7-5130-4EAC-9B0D-70A7582A31FE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3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"/>
          <a:stretch/>
        </p:blipFill>
        <p:spPr>
          <a:xfrm>
            <a:off x="-11113" y="0"/>
            <a:ext cx="9155113" cy="5143500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6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18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9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0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8649FFCD-850F-4489-99EA-9A560CEF064E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81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2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1" t="2351"/>
          <a:stretch/>
        </p:blipFill>
        <p:spPr>
          <a:xfrm>
            <a:off x="0" y="0"/>
            <a:ext cx="9166860" cy="5143500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9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20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1B8C02D8-42AE-4385-99B9-84774BCC8EC0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07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2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9624" cy="5143500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9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20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0ECD1E28-81EC-4954-8CED-B1A13409F22E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64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2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9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20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B5E5C128-9946-466D-8C7F-1CDD2BCD67B3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0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2" b="1098"/>
          <a:stretch/>
        </p:blipFill>
        <p:spPr>
          <a:xfrm>
            <a:off x="-1" y="-1"/>
            <a:ext cx="9144000" cy="5143237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9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20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B7F67EDD-2C81-4EF1-B499-F471A6E9B2CE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76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ing F (neutral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6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17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8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9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0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4CA8F7E-6476-4CEE-AD04-4412E0D2FE97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26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9624" cy="5143500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121255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996461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2" b="1098"/>
          <a:stretch/>
        </p:blipFill>
        <p:spPr>
          <a:xfrm>
            <a:off x="-1" y="-1"/>
            <a:ext cx="9144000" cy="514323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1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  <p:pic>
        <p:nvPicPr>
          <p:cNvPr id="7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020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 (neutral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6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490605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5" y="2652235"/>
            <a:ext cx="7991212" cy="459575"/>
          </a:xfrm>
        </p:spPr>
        <p:txBody>
          <a:bodyPr anchor="t" anchorCtr="0"/>
          <a:lstStyle>
            <a:lvl1pPr marL="0" indent="0">
              <a:buFontTx/>
              <a:buNone/>
              <a:defRPr sz="1599" baseline="0">
                <a:solidFill>
                  <a:schemeClr val="bg1"/>
                </a:solidFill>
              </a:defRPr>
            </a:lvl1pPr>
            <a:lvl2pPr>
              <a:defRPr sz="1599">
                <a:solidFill>
                  <a:schemeClr val="bg1"/>
                </a:solidFill>
              </a:defRPr>
            </a:lvl2pPr>
            <a:lvl3pPr>
              <a:defRPr sz="1599">
                <a:solidFill>
                  <a:schemeClr val="bg1"/>
                </a:solidFill>
              </a:defRPr>
            </a:lvl3pPr>
            <a:lvl4pPr>
              <a:defRPr sz="1599">
                <a:solidFill>
                  <a:schemeClr val="bg1"/>
                </a:solidFill>
              </a:defRPr>
            </a:lvl4pPr>
            <a:lvl5pPr>
              <a:defRPr sz="15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Click to add speaker name and email address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1" y="4440752"/>
            <a:ext cx="7991475" cy="459575"/>
          </a:xfrm>
        </p:spPr>
        <p:txBody>
          <a:bodyPr anchor="b"/>
          <a:lstStyle>
            <a:lvl1pPr marL="0" indent="0">
              <a:buFontTx/>
              <a:buNone/>
              <a:defRPr sz="1599" baseline="0">
                <a:solidFill>
                  <a:schemeClr val="bg1"/>
                </a:solidFill>
              </a:defRPr>
            </a:lvl1pPr>
            <a:lvl2pPr>
              <a:defRPr sz="1599">
                <a:solidFill>
                  <a:schemeClr val="bg1"/>
                </a:solidFill>
              </a:defRPr>
            </a:lvl2pPr>
            <a:lvl3pPr>
              <a:defRPr sz="1599">
                <a:solidFill>
                  <a:schemeClr val="bg1"/>
                </a:solidFill>
              </a:defRPr>
            </a:lvl3pPr>
            <a:lvl4pPr>
              <a:defRPr sz="1599">
                <a:solidFill>
                  <a:schemeClr val="bg1"/>
                </a:solidFill>
              </a:defRPr>
            </a:lvl4pPr>
            <a:lvl5pPr>
              <a:defRPr sz="15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Click to add title of presentation and date</a:t>
            </a:r>
            <a:endParaRPr lang="en-GB" noProof="0" dirty="0"/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1419622"/>
            <a:ext cx="7991737" cy="1201421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closing words</a:t>
            </a:r>
            <a:endParaRPr lang="en-GB" noProof="0" dirty="0"/>
          </a:p>
        </p:txBody>
      </p:sp>
      <p:pic>
        <p:nvPicPr>
          <p:cNvPr id="8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912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0062C8"/>
                </a:solidFill>
              </a:defRPr>
            </a:lvl1pPr>
          </a:lstStyle>
          <a:p>
            <a:r>
              <a:rPr lang="en-GB" noProof="0" dirty="0" smtClean="0"/>
              <a:t>Click to add the title of your agenda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3925888" cy="3311525"/>
          </a:xfrm>
        </p:spPr>
        <p:txBody>
          <a:bodyPr>
            <a:normAutofit/>
          </a:bodyPr>
          <a:lstStyle>
            <a:lvl1pPr marL="144000" indent="-14400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1pPr>
            <a:lvl2pPr marL="180000" indent="180000">
              <a:buFont typeface="Arial" panose="020B0604020202020204" pitchFamily="34" charset="0"/>
              <a:buChar char="–"/>
              <a:defRPr sz="1800"/>
            </a:lvl2pPr>
            <a:lvl3pPr marL="216000" indent="-216000">
              <a:buFont typeface="+mj-lt"/>
              <a:buAutoNum type="arabicPeriod"/>
              <a:defRPr sz="1800"/>
            </a:lvl3pPr>
            <a:lvl4pPr marL="432000" indent="-216000">
              <a:defRPr sz="1800"/>
            </a:lvl4pPr>
            <a:lvl5pPr marL="432000" indent="216000">
              <a:buClr>
                <a:schemeClr val="bg2"/>
              </a:buClr>
              <a:buFont typeface="Arial" panose="020B0604020202020204" pitchFamily="34" charset="0"/>
              <a:buChar char="–"/>
              <a:defRPr sz="1800" b="0"/>
            </a:lvl5pPr>
          </a:lstStyle>
          <a:p>
            <a:pPr lvl="0"/>
            <a:r>
              <a:rPr lang="en-GB" noProof="0" dirty="0" smtClean="0"/>
              <a:t>Click to add agenda items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8" y="1239838"/>
            <a:ext cx="3925887" cy="3311525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8AC7F98F-8F07-43B7-A2B0-9A9669B5CC7A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37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7994254" cy="331152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30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263" y="274638"/>
            <a:ext cx="7991475" cy="9937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3" y="1370013"/>
            <a:ext cx="7991475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7604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677" r:id="rId2"/>
    <p:sldLayoutId id="2147483678" r:id="rId3"/>
    <p:sldLayoutId id="2147483679" r:id="rId4"/>
    <p:sldLayoutId id="2147483680" r:id="rId5"/>
    <p:sldLayoutId id="2147483698" r:id="rId6"/>
    <p:sldLayoutId id="2147483681" r:id="rId7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63" userDrawn="1">
          <p15:clr>
            <a:srgbClr val="F26B43"/>
          </p15:clr>
        </p15:guide>
        <p15:guide id="2" pos="53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4675" y="268288"/>
            <a:ext cx="7994254" cy="8270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675" y="1239838"/>
            <a:ext cx="7994254" cy="3311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List (first level)</a:t>
            </a:r>
          </a:p>
          <a:p>
            <a:pPr lvl="2"/>
            <a:r>
              <a:rPr lang="en-GB" noProof="0" dirty="0" smtClean="0"/>
              <a:t>List (second level)</a:t>
            </a:r>
          </a:p>
          <a:p>
            <a:pPr lvl="3"/>
            <a:r>
              <a:rPr lang="en-GB" noProof="0" dirty="0" smtClean="0"/>
              <a:t>Numbered list</a:t>
            </a:r>
          </a:p>
          <a:p>
            <a:pPr lvl="4"/>
            <a:r>
              <a:rPr lang="en-GB" noProof="0" dirty="0" smtClean="0"/>
              <a:t>Subheading</a:t>
            </a:r>
            <a:endParaRPr lang="en-GB" noProof="0" dirty="0"/>
          </a:p>
        </p:txBody>
      </p:sp>
      <p:sp>
        <p:nvSpPr>
          <p:cNvPr id="7" name="Rechteck 14"/>
          <p:cNvSpPr/>
          <p:nvPr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45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46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47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48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49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0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D9DDD948-BC4F-4B2D-AEC2-B5554AD26B56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45" y="4703764"/>
            <a:ext cx="779384" cy="19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8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0" r:id="rId2"/>
    <p:sldLayoutId id="2147483701" r:id="rId3"/>
    <p:sldLayoutId id="2147483703" r:id="rId4"/>
    <p:sldLayoutId id="2147483704" r:id="rId5"/>
    <p:sldLayoutId id="2147483716" r:id="rId6"/>
    <p:sldLayoutId id="2147483705" r:id="rId7"/>
    <p:sldLayoutId id="2147483706" r:id="rId8"/>
    <p:sldLayoutId id="2147483707" r:id="rId9"/>
    <p:sldLayoutId id="2147483708" r:id="rId10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08000" indent="-108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144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180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9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197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orient="horz" pos="3950">
          <p15:clr>
            <a:srgbClr val="F26B43"/>
          </p15:clr>
        </p15:guide>
        <p15:guide id="4" orient="horz" pos="4077">
          <p15:clr>
            <a:srgbClr val="F26B43"/>
          </p15:clr>
        </p15:guide>
        <p15:guide id="5" orient="horz" pos="169">
          <p15:clr>
            <a:srgbClr val="F26B43"/>
          </p15:clr>
        </p15:guide>
        <p15:guide id="6" orient="horz" pos="690">
          <p15:clr>
            <a:srgbClr val="F26B43"/>
          </p15:clr>
        </p15:guide>
        <p15:guide id="7" pos="363">
          <p15:clr>
            <a:srgbClr val="F26B43"/>
          </p15:clr>
        </p15:guide>
        <p15:guide id="8" pos="5397">
          <p15:clr>
            <a:srgbClr val="F26B43"/>
          </p15:clr>
        </p15:guide>
        <p15:guide id="9" orient="horz" pos="781">
          <p15:clr>
            <a:srgbClr val="F26B43"/>
          </p15:clr>
        </p15:guide>
        <p15:guide id="10" orient="horz" pos="2867">
          <p15:clr>
            <a:srgbClr val="F26B43"/>
          </p15:clr>
        </p15:guide>
        <p15:guide id="11" orient="horz" pos="2963">
          <p15:clr>
            <a:srgbClr val="F26B43"/>
          </p15:clr>
        </p15:guide>
        <p15:guide id="12" orient="horz" pos="3058">
          <p15:clr>
            <a:srgbClr val="F26B43"/>
          </p15:clr>
        </p15:guide>
        <p15:guide id="13" pos="2835">
          <p15:clr>
            <a:srgbClr val="F26B43"/>
          </p15:clr>
        </p15:guide>
        <p15:guide id="14" pos="292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4675" y="268288"/>
            <a:ext cx="7994254" cy="8270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675" y="1239838"/>
            <a:ext cx="7994254" cy="3311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List (first level)</a:t>
            </a:r>
          </a:p>
          <a:p>
            <a:pPr lvl="2"/>
            <a:r>
              <a:rPr lang="en-GB" noProof="0" dirty="0" smtClean="0"/>
              <a:t>List (second level)</a:t>
            </a:r>
          </a:p>
          <a:p>
            <a:pPr lvl="3"/>
            <a:r>
              <a:rPr lang="en-GB" noProof="0" dirty="0" smtClean="0"/>
              <a:t>Numbered list</a:t>
            </a:r>
          </a:p>
          <a:p>
            <a:pPr lvl="4"/>
            <a:r>
              <a:rPr lang="en-GB" noProof="0" dirty="0" smtClean="0"/>
              <a:t>Subheading</a:t>
            </a:r>
            <a:endParaRPr lang="en-GB" noProof="0" dirty="0"/>
          </a:p>
        </p:txBody>
      </p:sp>
      <p:sp>
        <p:nvSpPr>
          <p:cNvPr id="7" name="Rechteck 14"/>
          <p:cNvSpPr/>
          <p:nvPr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45" y="4703764"/>
            <a:ext cx="779384" cy="192701"/>
          </a:xfrm>
          <a:prstGeom prst="rect">
            <a:avLst/>
          </a:prstGeom>
        </p:spPr>
      </p:pic>
      <p:sp>
        <p:nvSpPr>
          <p:cNvPr id="13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14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6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7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8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213DCA62-3874-49DE-8E77-09181C3185AC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1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3" r:id="rId3"/>
    <p:sldLayoutId id="2147483714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44000" indent="-144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342000" indent="-216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234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1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197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orient="horz" pos="3950">
          <p15:clr>
            <a:srgbClr val="F26B43"/>
          </p15:clr>
        </p15:guide>
        <p15:guide id="4" orient="horz" pos="4077">
          <p15:clr>
            <a:srgbClr val="F26B43"/>
          </p15:clr>
        </p15:guide>
        <p15:guide id="5" orient="horz" pos="169">
          <p15:clr>
            <a:srgbClr val="F26B43"/>
          </p15:clr>
        </p15:guide>
        <p15:guide id="6" orient="horz" pos="690">
          <p15:clr>
            <a:srgbClr val="F26B43"/>
          </p15:clr>
        </p15:guide>
        <p15:guide id="7" pos="363">
          <p15:clr>
            <a:srgbClr val="F26B43"/>
          </p15:clr>
        </p15:guide>
        <p15:guide id="8" pos="5397">
          <p15:clr>
            <a:srgbClr val="F26B43"/>
          </p15:clr>
        </p15:guide>
        <p15:guide id="9" orient="horz" pos="781">
          <p15:clr>
            <a:srgbClr val="F26B43"/>
          </p15:clr>
        </p15:guide>
        <p15:guide id="10" orient="horz" pos="2867">
          <p15:clr>
            <a:srgbClr val="F26B43"/>
          </p15:clr>
        </p15:guide>
        <p15:guide id="11" orient="horz" pos="2963">
          <p15:clr>
            <a:srgbClr val="F26B43"/>
          </p15:clr>
        </p15:guide>
        <p15:guide id="12" orient="horz" pos="3058">
          <p15:clr>
            <a:srgbClr val="F26B43"/>
          </p15:clr>
        </p15:guide>
        <p15:guide id="13" pos="2835">
          <p15:clr>
            <a:srgbClr val="F26B43"/>
          </p15:clr>
        </p15:guide>
        <p15:guide id="14" pos="292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576263" y="274638"/>
            <a:ext cx="7991475" cy="993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576263" y="1370013"/>
            <a:ext cx="7991475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24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63" userDrawn="1">
          <p15:clr>
            <a:srgbClr val="F26B43"/>
          </p15:clr>
        </p15:guide>
        <p15:guide id="2" pos="719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3950">
          <p15:clr>
            <a:srgbClr val="F26B43"/>
          </p15:clr>
        </p15:guide>
        <p15:guide id="5" orient="horz" pos="4077">
          <p15:clr>
            <a:srgbClr val="F26B43"/>
          </p15:clr>
        </p15:guide>
        <p15:guide id="0" pos="53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brandportal.uponor.com/login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" Type="http://schemas.openxmlformats.org/officeDocument/2006/relationships/slide" Target="slide4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8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5" Type="http://schemas.openxmlformats.org/officeDocument/2006/relationships/slide" Target="slide1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9.xml"/><Relationship Id="rId4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39552" y="1203598"/>
            <a:ext cx="7991737" cy="1231549"/>
          </a:xfrm>
        </p:spPr>
        <p:txBody>
          <a:bodyPr>
            <a:noAutofit/>
          </a:bodyPr>
          <a:lstStyle/>
          <a:p>
            <a:r>
              <a:rPr lang="en-GB" sz="4000" dirty="0" err="1" smtClean="0"/>
              <a:t>Systèmes</a:t>
            </a:r>
            <a:r>
              <a:rPr lang="en-GB" sz="4000" dirty="0" smtClean="0"/>
              <a:t> de canalisations </a:t>
            </a:r>
            <a:r>
              <a:rPr lang="en-GB" sz="4000" dirty="0" err="1" smtClean="0"/>
              <a:t>enterrées</a:t>
            </a: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3200" b="0" dirty="0" smtClean="0"/>
              <a:t>Questions </a:t>
            </a:r>
            <a:r>
              <a:rPr lang="en-GB" sz="3200" b="0" dirty="0" err="1" smtClean="0"/>
              <a:t>fréquentes</a:t>
            </a:r>
            <a:r>
              <a:rPr lang="en-GB" sz="3200" b="0" dirty="0" smtClean="0"/>
              <a:t> – </a:t>
            </a:r>
            <a:r>
              <a:rPr lang="en-GB" sz="3200" b="0" dirty="0" smtClean="0"/>
              <a:t>19/09/2019</a:t>
            </a:r>
            <a:endParaRPr lang="en-GB" sz="3600" b="0" dirty="0"/>
          </a:p>
        </p:txBody>
      </p:sp>
    </p:spTree>
    <p:extLst>
      <p:ext uri="{BB962C8B-B14F-4D97-AF65-F5344CB8AC3E}">
        <p14:creationId xmlns:p14="http://schemas.microsoft.com/office/powerpoint/2010/main" val="397938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7277" y="235851"/>
            <a:ext cx="7994254" cy="827087"/>
          </a:xfrm>
        </p:spPr>
        <p:txBody>
          <a:bodyPr/>
          <a:lstStyle/>
          <a:p>
            <a:r>
              <a:rPr lang="fr-FR" sz="1800" dirty="0"/>
              <a:t>7- Comment manipuler les couronnes </a:t>
            </a:r>
            <a:r>
              <a:rPr lang="fr-FR" sz="1800" dirty="0" smtClean="0"/>
              <a:t>d’</a:t>
            </a:r>
            <a:r>
              <a:rPr lang="fr-FR" sz="1800" dirty="0" err="1" smtClean="0"/>
              <a:t>Ecoflex</a:t>
            </a:r>
            <a:r>
              <a:rPr lang="fr-FR" sz="1800" dirty="0"/>
              <a:t>?</a:t>
            </a:r>
            <a:br>
              <a:rPr lang="fr-FR" sz="1800" dirty="0"/>
            </a:br>
            <a:r>
              <a:rPr lang="fr-FR" sz="1800" dirty="0"/>
              <a:t/>
            </a:r>
            <a:br>
              <a:rPr lang="fr-FR" sz="1800" dirty="0"/>
            </a:br>
            <a:endParaRPr lang="fr-FR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85819" y="842194"/>
            <a:ext cx="7994254" cy="3311525"/>
          </a:xfrm>
        </p:spPr>
        <p:txBody>
          <a:bodyPr/>
          <a:lstStyle/>
          <a:p>
            <a:endParaRPr lang="de-DE" dirty="0">
              <a:hlinkClick r:id="rId2"/>
            </a:endParaRPr>
          </a:p>
          <a:p>
            <a:endParaRPr lang="de-DE" dirty="0" smtClean="0">
              <a:hlinkClick r:id="rId2"/>
            </a:endParaRPr>
          </a:p>
          <a:p>
            <a:endParaRPr lang="de-DE" dirty="0">
              <a:hlinkClick r:id="rId2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328950"/>
            <a:ext cx="4064585" cy="223251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24352" y="1135195"/>
            <a:ext cx="5687205" cy="41125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r-FR" sz="1050" dirty="0" smtClean="0">
                <a:solidFill>
                  <a:schemeClr val="tx2"/>
                </a:solidFill>
              </a:rPr>
              <a:t>TRANSPORT ET PRISE EN MAIN SUR LE CHANTIER</a:t>
            </a:r>
          </a:p>
          <a:p>
            <a:endParaRPr lang="fr-FR" sz="1050" dirty="0" smtClean="0">
              <a:solidFill>
                <a:schemeClr val="tx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264404" y="716586"/>
            <a:ext cx="5687205" cy="41125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r-FR" sz="1050" dirty="0" smtClean="0">
                <a:solidFill>
                  <a:schemeClr val="tx2"/>
                </a:solidFill>
              </a:rPr>
              <a:t>DEROULEMENT ET POSE DE LA CANALISATION</a:t>
            </a:r>
          </a:p>
          <a:p>
            <a:endParaRPr lang="fr-FR" sz="1050" dirty="0" smtClean="0">
              <a:solidFill>
                <a:schemeClr val="tx2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968062"/>
            <a:ext cx="3815044" cy="173569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/>
          <a:srcRect r="3462"/>
          <a:stretch/>
        </p:blipFill>
        <p:spPr>
          <a:xfrm>
            <a:off x="4355976" y="2623994"/>
            <a:ext cx="4752528" cy="193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8- Peut-on utiliser nos canalisations </a:t>
            </a:r>
            <a:r>
              <a:rPr lang="fr-FR" sz="1800" dirty="0" err="1"/>
              <a:t>Ecoflex</a:t>
            </a:r>
            <a:r>
              <a:rPr lang="fr-FR" sz="1800" dirty="0"/>
              <a:t> au-delà de 95°C?</a:t>
            </a:r>
            <a:br>
              <a:rPr lang="fr-FR" sz="1800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1275606"/>
            <a:ext cx="1997970" cy="2152851"/>
          </a:xfrm>
          <a:prstGeom prst="rect">
            <a:avLst/>
          </a:prstGeom>
        </p:spPr>
      </p:pic>
      <p:sp>
        <p:nvSpPr>
          <p:cNvPr id="8" name="Textplatzhalter 2"/>
          <p:cNvSpPr txBox="1">
            <a:spLocks/>
          </p:cNvSpPr>
          <p:nvPr/>
        </p:nvSpPr>
        <p:spPr>
          <a:xfrm>
            <a:off x="574675" y="1239838"/>
            <a:ext cx="5581501" cy="3311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000" indent="-108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La </a:t>
            </a:r>
            <a:r>
              <a:rPr lang="en-US" dirty="0" err="1" smtClean="0"/>
              <a:t>température</a:t>
            </a:r>
            <a:r>
              <a:rPr lang="en-US" dirty="0" smtClean="0"/>
              <a:t> </a:t>
            </a:r>
            <a:r>
              <a:rPr lang="en-US" dirty="0" err="1" smtClean="0"/>
              <a:t>maximale</a:t>
            </a:r>
            <a:r>
              <a:rPr lang="en-US" dirty="0" smtClean="0"/>
              <a:t> </a:t>
            </a:r>
            <a:r>
              <a:rPr lang="en-US" dirty="0" err="1" smtClean="0"/>
              <a:t>d’utilisation</a:t>
            </a:r>
            <a:r>
              <a:rPr lang="en-US" dirty="0" smtClean="0"/>
              <a:t> </a:t>
            </a:r>
            <a:r>
              <a:rPr lang="en-US" dirty="0" err="1" smtClean="0"/>
              <a:t>même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dysfonctionnement</a:t>
            </a:r>
            <a:r>
              <a:rPr lang="en-US" dirty="0" smtClean="0"/>
              <a:t> ne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supérieure</a:t>
            </a:r>
            <a:r>
              <a:rPr lang="en-US" dirty="0" smtClean="0"/>
              <a:t> à 95°C.</a:t>
            </a:r>
          </a:p>
          <a:p>
            <a:pPr marL="144000" indent="-144000">
              <a:buSzPct val="100000"/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44000" indent="-144000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Au-</a:t>
            </a:r>
            <a:r>
              <a:rPr lang="en-US" dirty="0" err="1" smtClean="0"/>
              <a:t>dessus</a:t>
            </a:r>
            <a:r>
              <a:rPr lang="en-US" dirty="0" smtClean="0"/>
              <a:t> de </a:t>
            </a:r>
            <a:r>
              <a:rPr lang="en-US" dirty="0" err="1" smtClean="0"/>
              <a:t>cette</a:t>
            </a:r>
            <a:r>
              <a:rPr lang="en-US" dirty="0" smtClean="0"/>
              <a:t> temperature la </a:t>
            </a:r>
            <a:r>
              <a:rPr lang="en-US" dirty="0" err="1" smtClean="0"/>
              <a:t>durée</a:t>
            </a:r>
            <a:r>
              <a:rPr lang="en-US" dirty="0" smtClean="0"/>
              <a:t> de vie du tube </a:t>
            </a:r>
            <a:r>
              <a:rPr lang="en-US" dirty="0" err="1" smtClean="0"/>
              <a:t>diminue</a:t>
            </a:r>
            <a:r>
              <a:rPr lang="en-US" dirty="0" smtClean="0"/>
              <a:t> </a:t>
            </a:r>
            <a:r>
              <a:rPr lang="en-US" dirty="0" err="1" smtClean="0"/>
              <a:t>énormément</a:t>
            </a:r>
            <a:r>
              <a:rPr lang="en-US" dirty="0" smtClean="0"/>
              <a:t>. Au-</a:t>
            </a:r>
            <a:r>
              <a:rPr lang="en-US" dirty="0" err="1" smtClean="0"/>
              <a:t>delà</a:t>
            </a:r>
            <a:r>
              <a:rPr lang="en-US" dirty="0" smtClean="0"/>
              <a:t> de 95°C le </a:t>
            </a:r>
            <a:r>
              <a:rPr lang="en-US" dirty="0" err="1" smtClean="0"/>
              <a:t>matériau</a:t>
            </a:r>
            <a:r>
              <a:rPr lang="en-US" dirty="0" smtClean="0"/>
              <a:t> se </a:t>
            </a:r>
            <a:r>
              <a:rPr lang="en-US" dirty="0" err="1" smtClean="0"/>
              <a:t>dégrade</a:t>
            </a:r>
            <a:r>
              <a:rPr lang="en-US" dirty="0" smtClean="0"/>
              <a:t> </a:t>
            </a:r>
            <a:r>
              <a:rPr lang="en-US" dirty="0" err="1" smtClean="0"/>
              <a:t>rapidement</a:t>
            </a:r>
            <a:r>
              <a:rPr lang="en-US" dirty="0" smtClean="0"/>
              <a:t> et le </a:t>
            </a:r>
            <a:r>
              <a:rPr lang="en-US" dirty="0" err="1" smtClean="0"/>
              <a:t>risque</a:t>
            </a:r>
            <a:r>
              <a:rPr lang="en-US" dirty="0" smtClean="0"/>
              <a:t> de </a:t>
            </a:r>
            <a:r>
              <a:rPr lang="en-US" dirty="0" err="1" smtClean="0"/>
              <a:t>dommages</a:t>
            </a:r>
            <a:r>
              <a:rPr lang="en-US" dirty="0" smtClean="0"/>
              <a:t> </a:t>
            </a:r>
            <a:r>
              <a:rPr lang="en-US" dirty="0" err="1" smtClean="0"/>
              <a:t>augmente</a:t>
            </a:r>
            <a:r>
              <a:rPr lang="en-US" dirty="0" smtClean="0"/>
              <a:t>.</a:t>
            </a:r>
          </a:p>
          <a:p>
            <a:pPr>
              <a:buSzPct val="100000"/>
            </a:pPr>
            <a:endParaRPr lang="en-US" dirty="0" smtClean="0"/>
          </a:p>
          <a:p>
            <a:pPr marL="144000" indent="-144000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De plus, des temperatures </a:t>
            </a:r>
            <a:r>
              <a:rPr lang="en-US" dirty="0" err="1" smtClean="0"/>
              <a:t>élevées</a:t>
            </a:r>
            <a:r>
              <a:rPr lang="en-US" dirty="0" smtClean="0"/>
              <a:t> </a:t>
            </a:r>
            <a:r>
              <a:rPr lang="en-US" dirty="0" err="1" smtClean="0"/>
              <a:t>peuvent</a:t>
            </a:r>
            <a:r>
              <a:rPr lang="en-US" dirty="0" smtClean="0"/>
              <a:t> </a:t>
            </a:r>
            <a:r>
              <a:rPr lang="en-US" dirty="0" err="1" smtClean="0"/>
              <a:t>avoir</a:t>
            </a:r>
            <a:r>
              <a:rPr lang="en-US" dirty="0" smtClean="0"/>
              <a:t> un impact sur le </a:t>
            </a:r>
            <a:r>
              <a:rPr lang="en-US" dirty="0" err="1" smtClean="0"/>
              <a:t>matériau</a:t>
            </a:r>
            <a:r>
              <a:rPr lang="en-US" dirty="0" smtClean="0"/>
              <a:t> </a:t>
            </a:r>
            <a:r>
              <a:rPr lang="en-US" dirty="0" err="1" smtClean="0"/>
              <a:t>d’isolation</a:t>
            </a:r>
            <a:r>
              <a:rPr lang="en-US" dirty="0" smtClean="0"/>
              <a:t>. Au-</a:t>
            </a:r>
            <a:r>
              <a:rPr lang="en-US" dirty="0" err="1" smtClean="0"/>
              <a:t>dessus</a:t>
            </a:r>
            <a:r>
              <a:rPr lang="en-US" dirty="0" smtClean="0"/>
              <a:t> de 95°C, la mousse </a:t>
            </a:r>
            <a:r>
              <a:rPr lang="en-US" dirty="0" err="1" smtClean="0"/>
              <a:t>isolante</a:t>
            </a:r>
            <a:r>
              <a:rPr lang="en-US" dirty="0" smtClean="0"/>
              <a:t> </a:t>
            </a:r>
            <a:r>
              <a:rPr lang="en-US" dirty="0" err="1" smtClean="0"/>
              <a:t>devient</a:t>
            </a:r>
            <a:r>
              <a:rPr lang="en-US" dirty="0" smtClean="0"/>
              <a:t> plus </a:t>
            </a:r>
            <a:r>
              <a:rPr lang="en-US" dirty="0" err="1" smtClean="0"/>
              <a:t>molle</a:t>
            </a:r>
            <a:r>
              <a:rPr lang="en-US" dirty="0" smtClean="0"/>
              <a:t> et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éventuellement</a:t>
            </a:r>
            <a:r>
              <a:rPr lang="en-US" dirty="0" smtClean="0"/>
              <a:t> </a:t>
            </a:r>
            <a:r>
              <a:rPr lang="en-US" dirty="0" err="1" smtClean="0"/>
              <a:t>perdre</a:t>
            </a:r>
            <a:r>
              <a:rPr lang="en-US" dirty="0" smtClean="0"/>
              <a:t> son volume et </a:t>
            </a:r>
            <a:r>
              <a:rPr lang="en-US" dirty="0" err="1" smtClean="0"/>
              <a:t>ses</a:t>
            </a:r>
            <a:r>
              <a:rPr lang="en-US" dirty="0" smtClean="0"/>
              <a:t> </a:t>
            </a:r>
            <a:r>
              <a:rPr lang="en-US" dirty="0" err="1" smtClean="0"/>
              <a:t>propriétés</a:t>
            </a:r>
            <a:r>
              <a:rPr lang="en-US" dirty="0" smtClean="0"/>
              <a:t> </a:t>
            </a:r>
            <a:r>
              <a:rPr lang="en-US" dirty="0" err="1" smtClean="0"/>
              <a:t>isolantes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791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9- A quelles conditions extérieures peut-on installer des canalisations </a:t>
            </a:r>
            <a:r>
              <a:rPr lang="fr-FR" sz="1800" dirty="0" err="1"/>
              <a:t>Ecoflex</a:t>
            </a:r>
            <a:r>
              <a:rPr lang="fr-FR" sz="1800" dirty="0"/>
              <a:t> ?</a:t>
            </a:r>
            <a:br>
              <a:rPr lang="fr-FR" sz="1800" dirty="0"/>
            </a:br>
            <a:endParaRPr lang="fr-FR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987574"/>
            <a:ext cx="2048549" cy="3168352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574675" y="1073288"/>
            <a:ext cx="5795804" cy="33115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Il </a:t>
            </a:r>
            <a:r>
              <a:rPr lang="de-DE" dirty="0" err="1" smtClean="0"/>
              <a:t>est</a:t>
            </a:r>
            <a:r>
              <a:rPr lang="de-DE" dirty="0" smtClean="0"/>
              <a:t> </a:t>
            </a:r>
            <a:r>
              <a:rPr lang="de-DE" dirty="0" err="1" smtClean="0"/>
              <a:t>préférable</a:t>
            </a:r>
            <a:r>
              <a:rPr lang="de-DE" dirty="0" smtClean="0"/>
              <a:t> </a:t>
            </a:r>
            <a:r>
              <a:rPr lang="de-DE" dirty="0" err="1" smtClean="0"/>
              <a:t>d‘installer</a:t>
            </a:r>
            <a:r>
              <a:rPr lang="de-DE" dirty="0" smtClean="0"/>
              <a:t> les </a:t>
            </a:r>
            <a:r>
              <a:rPr lang="de-DE" dirty="0" err="1" smtClean="0"/>
              <a:t>canalisations</a:t>
            </a:r>
            <a:r>
              <a:rPr lang="de-DE" dirty="0" smtClean="0"/>
              <a:t> </a:t>
            </a:r>
            <a:r>
              <a:rPr lang="de-DE" dirty="0" err="1" smtClean="0"/>
              <a:t>Ecolfex</a:t>
            </a:r>
            <a:r>
              <a:rPr lang="de-DE" dirty="0" smtClean="0"/>
              <a:t> </a:t>
            </a:r>
            <a:r>
              <a:rPr lang="de-DE" dirty="0" err="1" smtClean="0"/>
              <a:t>avec</a:t>
            </a:r>
            <a:r>
              <a:rPr lang="de-DE" dirty="0" smtClean="0"/>
              <a:t> </a:t>
            </a:r>
            <a:r>
              <a:rPr lang="de-DE" dirty="0" err="1" smtClean="0"/>
              <a:t>une</a:t>
            </a:r>
            <a:r>
              <a:rPr lang="de-DE" dirty="0" smtClean="0"/>
              <a:t> </a:t>
            </a:r>
            <a:r>
              <a:rPr lang="de-DE" dirty="0" err="1" smtClean="0"/>
              <a:t>température</a:t>
            </a:r>
            <a:r>
              <a:rPr lang="de-DE" dirty="0" smtClean="0"/>
              <a:t> </a:t>
            </a:r>
            <a:r>
              <a:rPr lang="de-DE" dirty="0" err="1" smtClean="0"/>
              <a:t>ambiante</a:t>
            </a:r>
            <a:r>
              <a:rPr lang="de-DE" dirty="0" smtClean="0"/>
              <a:t> au-</a:t>
            </a:r>
            <a:r>
              <a:rPr lang="de-DE" dirty="0" err="1" smtClean="0"/>
              <a:t>dessus</a:t>
            </a:r>
            <a:r>
              <a:rPr lang="de-DE" dirty="0" smtClean="0"/>
              <a:t> de 0°C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Pour</a:t>
            </a:r>
            <a:r>
              <a:rPr lang="de-DE" dirty="0" smtClean="0"/>
              <a:t> </a:t>
            </a:r>
            <a:r>
              <a:rPr lang="de-DE" dirty="0" err="1" smtClean="0"/>
              <a:t>éviter</a:t>
            </a:r>
            <a:r>
              <a:rPr lang="de-DE" dirty="0" smtClean="0"/>
              <a:t> </a:t>
            </a:r>
            <a:r>
              <a:rPr lang="de-DE" dirty="0" err="1" smtClean="0"/>
              <a:t>tout</a:t>
            </a:r>
            <a:r>
              <a:rPr lang="de-DE" dirty="0" smtClean="0"/>
              <a:t> </a:t>
            </a:r>
            <a:r>
              <a:rPr lang="de-DE" dirty="0" err="1" smtClean="0"/>
              <a:t>dommage</a:t>
            </a:r>
            <a:r>
              <a:rPr lang="de-DE" dirty="0" smtClean="0"/>
              <a:t> </a:t>
            </a:r>
            <a:r>
              <a:rPr lang="de-DE" dirty="0" err="1" smtClean="0"/>
              <a:t>sur</a:t>
            </a:r>
            <a:r>
              <a:rPr lang="de-DE" dirty="0" smtClean="0"/>
              <a:t> le </a:t>
            </a:r>
            <a:r>
              <a:rPr lang="de-DE" dirty="0" err="1" smtClean="0"/>
              <a:t>matériau</a:t>
            </a:r>
            <a:r>
              <a:rPr lang="de-DE" dirty="0" smtClean="0"/>
              <a:t>, </a:t>
            </a:r>
            <a:r>
              <a:rPr lang="de-DE" dirty="0" err="1" smtClean="0"/>
              <a:t>nous</a:t>
            </a:r>
            <a:r>
              <a:rPr lang="de-DE" dirty="0" smtClean="0"/>
              <a:t> ne </a:t>
            </a:r>
            <a:r>
              <a:rPr lang="de-DE" dirty="0" err="1" smtClean="0"/>
              <a:t>recommandons</a:t>
            </a:r>
            <a:r>
              <a:rPr lang="de-DE" dirty="0" smtClean="0"/>
              <a:t> </a:t>
            </a:r>
            <a:r>
              <a:rPr lang="de-DE" dirty="0" err="1" smtClean="0"/>
              <a:t>pas</a:t>
            </a:r>
            <a:r>
              <a:rPr lang="de-DE" dirty="0" smtClean="0"/>
              <a:t> les </a:t>
            </a:r>
            <a:r>
              <a:rPr lang="de-DE" dirty="0" err="1" smtClean="0"/>
              <a:t>installations</a:t>
            </a:r>
            <a:r>
              <a:rPr lang="de-DE" dirty="0" smtClean="0"/>
              <a:t> </a:t>
            </a:r>
            <a:r>
              <a:rPr lang="de-DE" b="1" u="sng" dirty="0" smtClean="0"/>
              <a:t>-</a:t>
            </a:r>
            <a:r>
              <a:rPr lang="de-DE" b="1" u="sng" dirty="0"/>
              <a:t>15 °</a:t>
            </a:r>
            <a:r>
              <a:rPr lang="de-DE" b="1" u="sng" dirty="0" smtClean="0"/>
              <a:t>C</a:t>
            </a:r>
            <a:r>
              <a:rPr lang="de-DE" dirty="0" smtClean="0"/>
              <a:t>.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En </a:t>
            </a:r>
            <a:r>
              <a:rPr lang="de-DE" dirty="0" err="1" smtClean="0"/>
              <a:t>cas</a:t>
            </a:r>
            <a:r>
              <a:rPr lang="de-DE" dirty="0" smtClean="0"/>
              <a:t> </a:t>
            </a:r>
            <a:r>
              <a:rPr lang="de-DE" dirty="0" err="1" smtClean="0"/>
              <a:t>d‘installations</a:t>
            </a:r>
            <a:r>
              <a:rPr lang="de-DE" dirty="0" smtClean="0"/>
              <a:t> par </a:t>
            </a:r>
            <a:r>
              <a:rPr lang="de-DE" dirty="0" err="1" smtClean="0"/>
              <a:t>températures</a:t>
            </a:r>
            <a:r>
              <a:rPr lang="de-DE" dirty="0" smtClean="0"/>
              <a:t> </a:t>
            </a:r>
            <a:r>
              <a:rPr lang="de-DE" dirty="0" err="1" smtClean="0"/>
              <a:t>basses</a:t>
            </a:r>
            <a:r>
              <a:rPr lang="de-DE" dirty="0" smtClean="0"/>
              <a:t>, </a:t>
            </a:r>
            <a:r>
              <a:rPr lang="de-DE" dirty="0" err="1" smtClean="0"/>
              <a:t>il</a:t>
            </a:r>
            <a:r>
              <a:rPr lang="de-DE" dirty="0" smtClean="0"/>
              <a:t> </a:t>
            </a:r>
            <a:r>
              <a:rPr lang="de-DE" dirty="0" err="1" smtClean="0"/>
              <a:t>est</a:t>
            </a:r>
            <a:r>
              <a:rPr lang="de-DE" dirty="0" smtClean="0"/>
              <a:t> </a:t>
            </a:r>
            <a:r>
              <a:rPr lang="de-DE" dirty="0" err="1" smtClean="0"/>
              <a:t>recommandé</a:t>
            </a:r>
            <a:r>
              <a:rPr lang="de-DE" dirty="0" smtClean="0"/>
              <a:t> :</a:t>
            </a:r>
            <a:endParaRPr lang="de-DE" dirty="0"/>
          </a:p>
          <a:p>
            <a:pPr marL="537750" lvl="2" indent="-285750"/>
            <a:r>
              <a:rPr lang="fr-FR" dirty="0" smtClean="0"/>
              <a:t>d’entreposer </a:t>
            </a:r>
            <a:r>
              <a:rPr lang="fr-FR" dirty="0"/>
              <a:t>la couronne dans une halle tempérée avant son installation et de préparer l’installation dans une tente de montage </a:t>
            </a:r>
            <a:r>
              <a:rPr lang="fr-FR" dirty="0" smtClean="0"/>
              <a:t>chauffée</a:t>
            </a:r>
          </a:p>
          <a:p>
            <a:pPr marL="537750" lvl="2" indent="-285750"/>
            <a:r>
              <a:rPr lang="fr-FR" dirty="0" smtClean="0"/>
              <a:t>De souffler de l’air chaud au travers du tube caloporteur avant l’installation</a:t>
            </a:r>
            <a:endParaRPr lang="de-DE" dirty="0"/>
          </a:p>
          <a:p>
            <a:pPr marL="285750" indent="-285750"/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Ne </a:t>
            </a:r>
            <a:r>
              <a:rPr lang="de-DE" dirty="0" err="1" smtClean="0"/>
              <a:t>pas</a:t>
            </a:r>
            <a:r>
              <a:rPr lang="de-DE" dirty="0" smtClean="0"/>
              <a:t> </a:t>
            </a:r>
            <a:r>
              <a:rPr lang="de-DE" dirty="0" err="1" smtClean="0"/>
              <a:t>chauffer</a:t>
            </a:r>
            <a:r>
              <a:rPr lang="de-DE" dirty="0" smtClean="0"/>
              <a:t> à la flamme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5332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10- Peut-on installer des canalisations </a:t>
            </a:r>
            <a:r>
              <a:rPr lang="fr-FR" sz="1800" dirty="0" err="1"/>
              <a:t>Ecoflex</a:t>
            </a:r>
            <a:r>
              <a:rPr lang="fr-FR" sz="1800" dirty="0"/>
              <a:t> en aérien ? </a:t>
            </a:r>
            <a:br>
              <a:rPr lang="fr-FR" sz="1800" dirty="0"/>
            </a:br>
            <a:endParaRPr lang="fr-FR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6" name="Picture 7" descr="above ground inst.jpg"/>
          <p:cNvPicPr>
            <a:picLocks noChangeAspect="1"/>
          </p:cNvPicPr>
          <p:nvPr/>
        </p:nvPicPr>
        <p:blipFill>
          <a:blip r:embed="rId2" cstate="print"/>
          <a:srcRect r="471" b="539"/>
          <a:stretch>
            <a:fillRect/>
          </a:stretch>
        </p:blipFill>
        <p:spPr>
          <a:xfrm>
            <a:off x="6078021" y="836127"/>
            <a:ext cx="2437760" cy="3770939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type="body" sz="quarter" idx="11"/>
          </p:nvPr>
        </p:nvSpPr>
        <p:spPr>
          <a:xfrm>
            <a:off x="566380" y="915566"/>
            <a:ext cx="5936519" cy="3308461"/>
          </a:xfrm>
        </p:spPr>
        <p:txBody>
          <a:bodyPr/>
          <a:lstStyle/>
          <a:p>
            <a:pPr>
              <a:spcBef>
                <a:spcPts val="300"/>
              </a:spcBef>
              <a:buSzPct val="100000"/>
            </a:pPr>
            <a:r>
              <a:rPr lang="en-US" sz="1600" dirty="0" smtClean="0"/>
              <a:t>Les </a:t>
            </a:r>
            <a:r>
              <a:rPr lang="en-US" sz="1600" dirty="0" err="1" smtClean="0"/>
              <a:t>canalisations</a:t>
            </a:r>
            <a:r>
              <a:rPr lang="en-US" sz="1600" dirty="0" smtClean="0"/>
              <a:t> </a:t>
            </a:r>
            <a:r>
              <a:rPr lang="en-US" sz="1600" dirty="0" err="1" smtClean="0"/>
              <a:t>Ecolflex</a:t>
            </a:r>
            <a:r>
              <a:rPr lang="en-US" sz="1600" dirty="0" smtClean="0"/>
              <a:t> </a:t>
            </a:r>
            <a:r>
              <a:rPr lang="en-US" sz="1600" dirty="0" err="1" smtClean="0"/>
              <a:t>peuvent</a:t>
            </a:r>
            <a:r>
              <a:rPr lang="en-US" sz="1600" dirty="0" smtClean="0"/>
              <a:t> </a:t>
            </a:r>
            <a:r>
              <a:rPr lang="en-US" sz="1600" dirty="0" err="1" smtClean="0"/>
              <a:t>être</a:t>
            </a:r>
            <a:r>
              <a:rPr lang="en-US" sz="1600" dirty="0" smtClean="0"/>
              <a:t> </a:t>
            </a:r>
            <a:r>
              <a:rPr lang="en-US" sz="1600" dirty="0" err="1" smtClean="0"/>
              <a:t>installées</a:t>
            </a:r>
            <a:r>
              <a:rPr lang="en-US" sz="1600" dirty="0" smtClean="0"/>
              <a:t> </a:t>
            </a:r>
            <a:r>
              <a:rPr lang="en-US" sz="1600" dirty="0" err="1" smtClean="0"/>
              <a:t>en</a:t>
            </a:r>
            <a:r>
              <a:rPr lang="en-US" sz="1600" dirty="0" smtClean="0"/>
              <a:t> </a:t>
            </a:r>
            <a:r>
              <a:rPr lang="en-US" sz="1600" dirty="0" err="1" smtClean="0"/>
              <a:t>aérien</a:t>
            </a:r>
            <a:r>
              <a:rPr lang="en-US" sz="1400" dirty="0" smtClean="0"/>
              <a:t>.</a:t>
            </a:r>
          </a:p>
          <a:p>
            <a:pPr marL="143870" indent="-14387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43870" indent="-14387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fr-FR" sz="1400" dirty="0"/>
              <a:t>Elles peuvent en effet résister aux UV et conditions atmosphériques </a:t>
            </a:r>
            <a:r>
              <a:rPr lang="fr-FR" sz="1400" dirty="0" smtClean="0"/>
              <a:t>européennes.</a:t>
            </a:r>
            <a:endParaRPr lang="en-GB" sz="1400" dirty="0"/>
          </a:p>
          <a:p>
            <a:pPr marL="143870" indent="-14387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/>
              <a:t>Les régimes de </a:t>
            </a:r>
            <a:r>
              <a:rPr lang="en-US" sz="1400" dirty="0" err="1" smtClean="0"/>
              <a:t>température</a:t>
            </a:r>
            <a:r>
              <a:rPr lang="en-US" sz="1400" dirty="0" smtClean="0"/>
              <a:t> et </a:t>
            </a:r>
            <a:r>
              <a:rPr lang="en-US" sz="1400" dirty="0" err="1" smtClean="0"/>
              <a:t>pression</a:t>
            </a:r>
            <a:r>
              <a:rPr lang="en-US" sz="1400" dirty="0" smtClean="0"/>
              <a:t> de service </a:t>
            </a:r>
            <a:r>
              <a:rPr lang="en-US" sz="1400" dirty="0" err="1" smtClean="0"/>
              <a:t>devront</a:t>
            </a:r>
            <a:r>
              <a:rPr lang="en-US" sz="1400" dirty="0" smtClean="0"/>
              <a:t> </a:t>
            </a:r>
            <a:r>
              <a:rPr lang="en-US" sz="1400" dirty="0" err="1" smtClean="0"/>
              <a:t>bien</a:t>
            </a:r>
            <a:r>
              <a:rPr lang="en-US" sz="1400" dirty="0" smtClean="0"/>
              <a:t> </a:t>
            </a:r>
            <a:r>
              <a:rPr lang="en-US" sz="1400" dirty="0" err="1" smtClean="0"/>
              <a:t>évidemment</a:t>
            </a:r>
            <a:r>
              <a:rPr lang="en-US" sz="1400" dirty="0" smtClean="0"/>
              <a:t> </a:t>
            </a:r>
            <a:r>
              <a:rPr lang="en-US" sz="1400" dirty="0" err="1" smtClean="0"/>
              <a:t>être</a:t>
            </a:r>
            <a:r>
              <a:rPr lang="en-US" sz="1400" dirty="0" smtClean="0"/>
              <a:t> </a:t>
            </a:r>
            <a:r>
              <a:rPr lang="en-US" sz="1400" dirty="0" err="1" smtClean="0"/>
              <a:t>respectés</a:t>
            </a:r>
            <a:r>
              <a:rPr lang="en-US" sz="1400" dirty="0" smtClean="0"/>
              <a:t>.</a:t>
            </a:r>
            <a:endParaRPr lang="en-US" sz="1400" dirty="0"/>
          </a:p>
          <a:p>
            <a:pPr marL="143870" indent="-14387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/>
              <a:t>Il sera </a:t>
            </a:r>
            <a:r>
              <a:rPr lang="en-US" sz="1400" dirty="0" err="1" smtClean="0"/>
              <a:t>veillé</a:t>
            </a:r>
            <a:r>
              <a:rPr lang="en-US" sz="1400" dirty="0" smtClean="0"/>
              <a:t> à </a:t>
            </a:r>
            <a:r>
              <a:rPr lang="en-US" sz="1400" dirty="0" err="1" smtClean="0"/>
              <a:t>ce</a:t>
            </a:r>
            <a:r>
              <a:rPr lang="en-US" sz="1400" dirty="0" smtClean="0"/>
              <a:t> que, le long du </a:t>
            </a:r>
            <a:r>
              <a:rPr lang="en-US" sz="1400" dirty="0" err="1" smtClean="0"/>
              <a:t>cheminement</a:t>
            </a:r>
            <a:r>
              <a:rPr lang="en-US" sz="1400" dirty="0" smtClean="0"/>
              <a:t> de la </a:t>
            </a:r>
            <a:r>
              <a:rPr lang="en-US" sz="1400" dirty="0" err="1" smtClean="0"/>
              <a:t>canalisation</a:t>
            </a:r>
            <a:r>
              <a:rPr lang="en-US" sz="1400" dirty="0" smtClean="0"/>
              <a:t>, </a:t>
            </a:r>
            <a:r>
              <a:rPr lang="en-US" sz="1400" dirty="0" err="1" smtClean="0"/>
              <a:t>aucune</a:t>
            </a:r>
            <a:r>
              <a:rPr lang="en-US" sz="1400" dirty="0" smtClean="0"/>
              <a:t> </a:t>
            </a:r>
            <a:r>
              <a:rPr lang="en-US" sz="1400" dirty="0" err="1" smtClean="0"/>
              <a:t>roche</a:t>
            </a:r>
            <a:r>
              <a:rPr lang="en-US" sz="1400" dirty="0" smtClean="0"/>
              <a:t> </a:t>
            </a:r>
            <a:r>
              <a:rPr lang="en-US" sz="1400" dirty="0" err="1" smtClean="0"/>
              <a:t>ou</a:t>
            </a:r>
            <a:r>
              <a:rPr lang="en-US" sz="1400" dirty="0" smtClean="0"/>
              <a:t> </a:t>
            </a:r>
            <a:r>
              <a:rPr lang="en-US" sz="1400" dirty="0" err="1" smtClean="0"/>
              <a:t>autre</a:t>
            </a:r>
            <a:r>
              <a:rPr lang="en-US" sz="1400" dirty="0" smtClean="0"/>
              <a:t> stress </a:t>
            </a:r>
            <a:r>
              <a:rPr lang="en-US" sz="1400" dirty="0" err="1" smtClean="0"/>
              <a:t>mécanique</a:t>
            </a:r>
            <a:r>
              <a:rPr lang="en-US" sz="1400" dirty="0" smtClean="0"/>
              <a:t> ne </a:t>
            </a:r>
            <a:r>
              <a:rPr lang="en-US" sz="1400" dirty="0" err="1" smtClean="0"/>
              <a:t>pourrait</a:t>
            </a:r>
            <a:r>
              <a:rPr lang="en-US" sz="1400" dirty="0" smtClean="0"/>
              <a:t> </a:t>
            </a:r>
            <a:r>
              <a:rPr lang="en-US" sz="1400" dirty="0" err="1" smtClean="0"/>
              <a:t>endommager</a:t>
            </a:r>
            <a:r>
              <a:rPr lang="en-US" sz="1400" dirty="0" smtClean="0"/>
              <a:t> la </a:t>
            </a:r>
            <a:r>
              <a:rPr lang="en-US" sz="1400" dirty="0" err="1" smtClean="0"/>
              <a:t>canalisation</a:t>
            </a:r>
            <a:r>
              <a:rPr lang="en-US" sz="1400" dirty="0" smtClean="0"/>
              <a:t>.</a:t>
            </a:r>
          </a:p>
          <a:p>
            <a:pPr marL="143870" indent="-14387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 smtClean="0"/>
              <a:t>Une</a:t>
            </a:r>
            <a:r>
              <a:rPr lang="en-US" sz="1400" dirty="0" smtClean="0"/>
              <a:t> attention </a:t>
            </a:r>
            <a:r>
              <a:rPr lang="en-US" sz="1400" dirty="0" err="1" smtClean="0"/>
              <a:t>particulière</a:t>
            </a:r>
            <a:r>
              <a:rPr lang="en-US" sz="1400" dirty="0" smtClean="0"/>
              <a:t> sera </a:t>
            </a:r>
            <a:r>
              <a:rPr lang="en-US" sz="1400" dirty="0" err="1" smtClean="0"/>
              <a:t>portée</a:t>
            </a:r>
            <a:r>
              <a:rPr lang="en-US" sz="1400" dirty="0" smtClean="0"/>
              <a:t> sur la fixation du tube </a:t>
            </a:r>
            <a:r>
              <a:rPr lang="en-US" sz="1400" dirty="0" err="1" smtClean="0"/>
              <a:t>afin</a:t>
            </a:r>
            <a:r>
              <a:rPr lang="en-US" sz="1400" dirty="0" smtClean="0"/>
              <a:t> que </a:t>
            </a:r>
            <a:r>
              <a:rPr lang="en-US" sz="1400" dirty="0" err="1" smtClean="0"/>
              <a:t>cleui</a:t>
            </a:r>
            <a:r>
              <a:rPr lang="en-US" sz="1400" dirty="0" smtClean="0"/>
              <a:t>-ci ne </a:t>
            </a:r>
            <a:r>
              <a:rPr lang="en-US" sz="1400" dirty="0" err="1" smtClean="0"/>
              <a:t>puisse</a:t>
            </a:r>
            <a:r>
              <a:rPr lang="en-US" sz="1400" dirty="0" smtClean="0"/>
              <a:t> </a:t>
            </a:r>
            <a:r>
              <a:rPr lang="en-US" sz="1400" dirty="0" err="1" smtClean="0"/>
              <a:t>être</a:t>
            </a:r>
            <a:r>
              <a:rPr lang="en-US" sz="1400" dirty="0" smtClean="0"/>
              <a:t> </a:t>
            </a:r>
            <a:r>
              <a:rPr lang="en-US" sz="1400" dirty="0" err="1" smtClean="0"/>
              <a:t>endommagé</a:t>
            </a:r>
            <a:r>
              <a:rPr lang="en-US" sz="1400" dirty="0" smtClean="0"/>
              <a:t> suite à la dilatation.</a:t>
            </a:r>
            <a:endParaRPr lang="en-US" sz="1400" dirty="0"/>
          </a:p>
          <a:p>
            <a:r>
              <a:rPr lang="de-DE" sz="1400" i="1" dirty="0"/>
              <a:t> </a:t>
            </a:r>
            <a:endParaRPr lang="en-US" sz="1400" dirty="0"/>
          </a:p>
          <a:p>
            <a:endParaRPr lang="en-US" dirty="0" smtClean="0"/>
          </a:p>
          <a:p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75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11- A quelle profondeur doit-on installer les canalisations enterrées ? </a:t>
            </a:r>
            <a:br>
              <a:rPr lang="fr-FR" sz="1800" dirty="0"/>
            </a:br>
            <a:endParaRPr lang="fr-FR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4675" y="1635646"/>
            <a:ext cx="6120680" cy="2454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ArialMT"/>
              </a:rPr>
              <a:t>Elle doit être enterrée précautionneusement avec au minimum 10 cm en-dessous et 15 cm au-dessus de matériau de comblement, compacté par couche.</a:t>
            </a:r>
          </a:p>
          <a:p>
            <a:endParaRPr lang="fr-FR" sz="1400" dirty="0" smtClean="0">
              <a:latin typeface="ArialMT"/>
            </a:endParaRPr>
          </a:p>
          <a:p>
            <a:endParaRPr lang="fr-FR" sz="1400" dirty="0">
              <a:latin typeface="ArialMT"/>
            </a:endParaRPr>
          </a:p>
          <a:p>
            <a:endParaRPr lang="fr-FR" sz="1400" dirty="0" smtClean="0">
              <a:latin typeface="ArialMT"/>
            </a:endParaRPr>
          </a:p>
          <a:p>
            <a:endParaRPr lang="fr-FR" sz="1400" dirty="0">
              <a:latin typeface="ArialMT"/>
            </a:endParaRPr>
          </a:p>
          <a:p>
            <a:r>
              <a:rPr lang="fr-FR" sz="1400" dirty="0">
                <a:latin typeface="ArialMT"/>
              </a:rPr>
              <a:t>Dans une plage de </a:t>
            </a:r>
            <a:endParaRPr lang="fr-FR" sz="1400" dirty="0" smtClean="0">
              <a:latin typeface="ArialMT"/>
            </a:endParaRPr>
          </a:p>
          <a:p>
            <a:endParaRPr lang="fr-FR" sz="1400" dirty="0" smtClean="0">
              <a:latin typeface="ArialMT"/>
            </a:endParaRPr>
          </a:p>
          <a:p>
            <a:endParaRPr lang="fr-FR" sz="1400" dirty="0">
              <a:latin typeface="ArialMT"/>
            </a:endParaRPr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1131590"/>
            <a:ext cx="1872208" cy="19584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4675" y="681831"/>
            <a:ext cx="7984504" cy="1377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ArialMT"/>
              </a:rPr>
              <a:t>La canalisation doit être posée sur </a:t>
            </a:r>
            <a:r>
              <a:rPr lang="fr-FR" sz="1400" dirty="0">
                <a:latin typeface="ArialMT"/>
              </a:rPr>
              <a:t>un lit de sable (sans caillou et sans objet pointu </a:t>
            </a:r>
            <a:r>
              <a:rPr lang="fr-FR" sz="1400" dirty="0" smtClean="0">
                <a:latin typeface="ArialMT"/>
              </a:rPr>
              <a:t>ou coupant</a:t>
            </a:r>
            <a:r>
              <a:rPr lang="fr-FR" sz="1400" dirty="0">
                <a:latin typeface="ArialMT"/>
              </a:rPr>
              <a:t>) de granulométrie comprise entre 0 et 2/3 </a:t>
            </a:r>
            <a:r>
              <a:rPr lang="fr-FR" sz="1400" dirty="0" err="1">
                <a:latin typeface="ArialMT"/>
              </a:rPr>
              <a:t>mm</a:t>
            </a:r>
            <a:r>
              <a:rPr lang="fr-FR" sz="1400" dirty="0" err="1" smtClean="0">
                <a:latin typeface="ArialMT"/>
              </a:rPr>
              <a:t>.</a:t>
            </a:r>
            <a:endParaRPr lang="fr-FR" sz="1400" dirty="0" smtClean="0">
              <a:latin typeface="ArialMT"/>
            </a:endParaRPr>
          </a:p>
          <a:p>
            <a:endParaRPr lang="fr-FR" sz="1400" dirty="0">
              <a:latin typeface="ArialMT"/>
            </a:endParaRPr>
          </a:p>
          <a:p>
            <a:endParaRPr lang="fr-FR" sz="1400" dirty="0" smtClean="0">
              <a:latin typeface="ArialMT"/>
            </a:endParaRPr>
          </a:p>
          <a:p>
            <a:endParaRPr lang="fr-FR" sz="1400" dirty="0">
              <a:latin typeface="ArialMT"/>
            </a:endParaRPr>
          </a:p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1972"/>
          <a:stretch/>
        </p:blipFill>
        <p:spPr>
          <a:xfrm>
            <a:off x="495576" y="3003798"/>
            <a:ext cx="1832868" cy="15276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67744" y="2919127"/>
            <a:ext cx="6120680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400" dirty="0" smtClean="0">
              <a:latin typeface="ArialMT"/>
            </a:endParaRPr>
          </a:p>
          <a:p>
            <a:endParaRPr lang="fr-FR" sz="1400" dirty="0">
              <a:latin typeface="ArialMT"/>
            </a:endParaRPr>
          </a:p>
          <a:p>
            <a:r>
              <a:rPr lang="fr-FR" sz="1400" dirty="0">
                <a:latin typeface="ArialMT"/>
              </a:rPr>
              <a:t>Dans une plage de recouvrement de 0,5 à 6 m maximum, </a:t>
            </a:r>
            <a:r>
              <a:rPr lang="fr-FR" sz="1400" dirty="0" smtClean="0">
                <a:latin typeface="ArialMT"/>
              </a:rPr>
              <a:t>les canalisations </a:t>
            </a:r>
            <a:r>
              <a:rPr lang="fr-FR" sz="1400" dirty="0" err="1" smtClean="0">
                <a:latin typeface="ArialMT"/>
              </a:rPr>
              <a:t>Ecoflex</a:t>
            </a:r>
            <a:r>
              <a:rPr lang="fr-FR" sz="1400" dirty="0" smtClean="0">
                <a:latin typeface="ArialMT"/>
              </a:rPr>
              <a:t> </a:t>
            </a:r>
            <a:r>
              <a:rPr lang="fr-FR" sz="1400" dirty="0">
                <a:latin typeface="ArialMT"/>
              </a:rPr>
              <a:t>sont stables face aux charges </a:t>
            </a:r>
            <a:r>
              <a:rPr lang="fr-FR" sz="1400" dirty="0" smtClean="0">
                <a:latin typeface="ArialMT"/>
              </a:rPr>
              <a:t>statiques (terre</a:t>
            </a:r>
            <a:r>
              <a:rPr lang="fr-FR" sz="1400" dirty="0">
                <a:latin typeface="ArialMT"/>
              </a:rPr>
              <a:t>) ou mobiles (circulation) de classe SLW 60. </a:t>
            </a:r>
            <a:r>
              <a:rPr lang="fr-FR" sz="1400" dirty="0" smtClean="0">
                <a:latin typeface="ArialMT"/>
              </a:rPr>
              <a:t>Calculs </a:t>
            </a:r>
            <a:r>
              <a:rPr lang="fr-FR" dirty="0" smtClean="0"/>
              <a:t>effectués </a:t>
            </a:r>
            <a:r>
              <a:rPr lang="fr-FR" dirty="0"/>
              <a:t>selon directive </a:t>
            </a:r>
            <a:r>
              <a:rPr lang="fr-FR" dirty="0" smtClean="0"/>
              <a:t>ATV-DVWK-A-127. </a:t>
            </a:r>
          </a:p>
          <a:p>
            <a:endParaRPr lang="fr-FR" sz="1400" dirty="0" smtClean="0">
              <a:latin typeface="ArialMT"/>
            </a:endParaRPr>
          </a:p>
          <a:p>
            <a:endParaRPr lang="fr-FR" sz="1400" dirty="0" smtClean="0">
              <a:latin typeface="ArialMT"/>
            </a:endParaRPr>
          </a:p>
          <a:p>
            <a:endParaRPr lang="fr-FR" sz="1400" dirty="0">
              <a:latin typeface="ArialMT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844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12- Comment l’installateur doit-il prendre en compte la dilatation ? </a:t>
            </a:r>
            <a:br>
              <a:rPr lang="fr-FR" sz="1800" dirty="0"/>
            </a:br>
            <a:endParaRPr lang="fr-FR" sz="18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520911" y="1031908"/>
            <a:ext cx="8101781" cy="3311525"/>
          </a:xfrm>
        </p:spPr>
        <p:txBody>
          <a:bodyPr/>
          <a:lstStyle/>
          <a:p>
            <a:r>
              <a:rPr lang="fr-FR" dirty="0" smtClean="0"/>
              <a:t>Le PE-X est un matériau sujet à la dilatation ce qui peut amener à des variations de longueur du tube caloporteur.</a:t>
            </a:r>
          </a:p>
          <a:p>
            <a:endParaRPr lang="fr-FR" dirty="0" smtClean="0"/>
          </a:p>
          <a:p>
            <a:r>
              <a:rPr lang="fr-FR" dirty="0" smtClean="0"/>
              <a:t>Un raccordement sans contrainte doit être effectué soit par un angle à 90° du tube, soit à l’intérieur du bâtiment par un point fixe.</a:t>
            </a:r>
          </a:p>
          <a:p>
            <a:endParaRPr lang="fr-FR" dirty="0"/>
          </a:p>
          <a:p>
            <a:r>
              <a:rPr lang="fr-FR" dirty="0" smtClean="0"/>
              <a:t>La dilatation du tube caloporteur sera compensée par l’élasticité permanente de la mousse de PE-X à l’intérieur de la canalisation </a:t>
            </a:r>
            <a:r>
              <a:rPr lang="fr-FR" dirty="0" err="1" smtClean="0"/>
              <a:t>Ecoflex</a:t>
            </a:r>
            <a:r>
              <a:rPr lang="fr-FR" dirty="0" smtClean="0"/>
              <a:t> avec isolant PE-X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6" name="Picture 10" descr="S15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3031840"/>
            <a:ext cx="1470023" cy="1311593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6588224" y="4227459"/>
            <a:ext cx="1509913" cy="19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789"/>
            <a:r>
              <a:rPr lang="sv-SE" sz="675" b="1" dirty="0" smtClean="0">
                <a:solidFill>
                  <a:srgbClr val="0070C0"/>
                </a:solidFill>
              </a:rPr>
              <a:t>Fixation avec un point fixe</a:t>
            </a:r>
            <a:endParaRPr lang="en-US" sz="675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63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13- Peut-on transporter de l’eau de piscine dans les canalisations PEX ? </a:t>
            </a:r>
            <a:br>
              <a:rPr lang="fr-FR" sz="1800" dirty="0"/>
            </a:br>
            <a:endParaRPr lang="fr-FR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565325" y="915566"/>
            <a:ext cx="7987254" cy="3308461"/>
          </a:xfrm>
        </p:spPr>
        <p:txBody>
          <a:bodyPr/>
          <a:lstStyle/>
          <a:p>
            <a:pPr marL="143870" indent="-14387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599" dirty="0" smtClean="0"/>
              <a:t>Nos tubes PEX et PE ne </a:t>
            </a:r>
            <a:r>
              <a:rPr lang="en-US" sz="1599" dirty="0" err="1" smtClean="0"/>
              <a:t>peuvent</a:t>
            </a:r>
            <a:r>
              <a:rPr lang="en-US" sz="1599" dirty="0" smtClean="0"/>
              <a:t> pas </a:t>
            </a:r>
            <a:r>
              <a:rPr lang="en-US" sz="1599" dirty="0" err="1" smtClean="0"/>
              <a:t>être</a:t>
            </a:r>
            <a:r>
              <a:rPr lang="en-US" sz="1599" dirty="0" smtClean="0"/>
              <a:t> </a:t>
            </a:r>
            <a:r>
              <a:rPr lang="en-US" sz="1599" dirty="0" err="1" smtClean="0"/>
              <a:t>utilisés</a:t>
            </a:r>
            <a:r>
              <a:rPr lang="en-US" sz="1599" dirty="0" smtClean="0"/>
              <a:t> pour transporter des </a:t>
            </a:r>
            <a:r>
              <a:rPr lang="en-US" sz="1599" dirty="0" err="1" smtClean="0"/>
              <a:t>eaux</a:t>
            </a:r>
            <a:r>
              <a:rPr lang="en-US" sz="1599" dirty="0" smtClean="0"/>
              <a:t> avec certain </a:t>
            </a:r>
            <a:r>
              <a:rPr lang="fr-FR" sz="1599" dirty="0" smtClean="0"/>
              <a:t>niveau de taux de chlore.</a:t>
            </a:r>
          </a:p>
          <a:p>
            <a:pPr marL="143870" indent="-14387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endParaRPr lang="de-DE" sz="1599" dirty="0"/>
          </a:p>
          <a:p>
            <a:pPr marL="143870" indent="-14387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GB" sz="1599" dirty="0" err="1" smtClean="0"/>
              <a:t>Ils</a:t>
            </a:r>
            <a:r>
              <a:rPr lang="en-GB" sz="1599" dirty="0" smtClean="0"/>
              <a:t> ne </a:t>
            </a:r>
            <a:r>
              <a:rPr lang="en-GB" sz="1599" dirty="0" err="1" smtClean="0"/>
              <a:t>sont</a:t>
            </a:r>
            <a:r>
              <a:rPr lang="en-GB" sz="1599" dirty="0" smtClean="0"/>
              <a:t> </a:t>
            </a:r>
            <a:r>
              <a:rPr lang="en-GB" sz="1599" dirty="0" err="1" smtClean="0"/>
              <a:t>notammenet</a:t>
            </a:r>
            <a:r>
              <a:rPr lang="en-GB" sz="1599" dirty="0" smtClean="0"/>
              <a:t> </a:t>
            </a:r>
            <a:r>
              <a:rPr lang="en-GB" sz="1599" b="1" u="sng" dirty="0" smtClean="0"/>
              <a:t>pas </a:t>
            </a:r>
            <a:r>
              <a:rPr lang="en-GB" sz="1599" b="1" u="sng" dirty="0" err="1" smtClean="0"/>
              <a:t>adaptés</a:t>
            </a:r>
            <a:r>
              <a:rPr lang="en-GB" sz="1599" b="1" u="sng" dirty="0" smtClean="0"/>
              <a:t> </a:t>
            </a:r>
            <a:r>
              <a:rPr lang="en-GB" sz="1599" dirty="0" smtClean="0"/>
              <a:t>pour le transport </a:t>
            </a:r>
            <a:r>
              <a:rPr lang="en-GB" sz="1599" dirty="0" err="1" smtClean="0"/>
              <a:t>d’eau</a:t>
            </a:r>
            <a:r>
              <a:rPr lang="en-GB" sz="1599" dirty="0" smtClean="0"/>
              <a:t> de piscine, </a:t>
            </a:r>
            <a:r>
              <a:rPr lang="en-GB" sz="1599" dirty="0" err="1" smtClean="0"/>
              <a:t>dont</a:t>
            </a:r>
            <a:r>
              <a:rPr lang="en-GB" sz="1599" dirty="0" smtClean="0"/>
              <a:t> le </a:t>
            </a:r>
            <a:r>
              <a:rPr lang="en-GB" sz="1599" dirty="0" err="1" smtClean="0"/>
              <a:t>traitement</a:t>
            </a:r>
            <a:r>
              <a:rPr lang="en-GB" sz="1599" dirty="0" smtClean="0"/>
              <a:t> </a:t>
            </a:r>
            <a:r>
              <a:rPr lang="en-GB" sz="1599" dirty="0" err="1" smtClean="0"/>
              <a:t>implique</a:t>
            </a:r>
            <a:r>
              <a:rPr lang="en-GB" sz="1599" dirty="0" smtClean="0"/>
              <a:t> un </a:t>
            </a:r>
            <a:r>
              <a:rPr lang="en-GB" sz="1599" dirty="0" err="1" smtClean="0"/>
              <a:t>taux</a:t>
            </a:r>
            <a:r>
              <a:rPr lang="en-GB" sz="1599" dirty="0" smtClean="0"/>
              <a:t> de </a:t>
            </a:r>
            <a:r>
              <a:rPr lang="en-GB" sz="1599" dirty="0" err="1" smtClean="0"/>
              <a:t>chlore</a:t>
            </a:r>
            <a:r>
              <a:rPr lang="en-GB" sz="1599" dirty="0" smtClean="0"/>
              <a:t> important et </a:t>
            </a:r>
            <a:r>
              <a:rPr lang="en-GB" sz="1599" dirty="0" err="1" smtClean="0"/>
              <a:t>continu</a:t>
            </a:r>
            <a:r>
              <a:rPr lang="en-GB" sz="1599" dirty="0" smtClean="0"/>
              <a:t>.</a:t>
            </a:r>
            <a:endParaRPr lang="en-GB" sz="1599" dirty="0"/>
          </a:p>
          <a:p>
            <a:pPr marL="143870" indent="-14387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endParaRPr lang="en-GB" sz="1599" dirty="0"/>
          </a:p>
          <a:p>
            <a:pPr marL="143870" indent="-14387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GB" sz="1599" u="sng" dirty="0" smtClean="0"/>
              <a:t>Note pour </a:t>
            </a:r>
            <a:r>
              <a:rPr lang="en-GB" sz="1599" u="sng" dirty="0" err="1" smtClean="0"/>
              <a:t>l’eau</a:t>
            </a:r>
            <a:r>
              <a:rPr lang="en-GB" sz="1599" u="sng" dirty="0" smtClean="0"/>
              <a:t> potable:</a:t>
            </a:r>
            <a:r>
              <a:rPr lang="en-GB" sz="1599" dirty="0" smtClean="0"/>
              <a:t> La concentration maximum admissible de concentration de </a:t>
            </a:r>
            <a:r>
              <a:rPr lang="en-GB" sz="1599" dirty="0" err="1" smtClean="0"/>
              <a:t>chlore</a:t>
            </a:r>
            <a:r>
              <a:rPr lang="en-GB" sz="1599" dirty="0" smtClean="0"/>
              <a:t> </a:t>
            </a:r>
            <a:r>
              <a:rPr lang="en-GB" sz="1599" dirty="0" err="1" smtClean="0"/>
              <a:t>dans</a:t>
            </a:r>
            <a:r>
              <a:rPr lang="en-GB" sz="1599" dirty="0" smtClean="0"/>
              <a:t> </a:t>
            </a:r>
            <a:r>
              <a:rPr lang="en-GB" sz="1599" dirty="0" err="1" smtClean="0"/>
              <a:t>l’eau</a:t>
            </a:r>
            <a:r>
              <a:rPr lang="en-GB" sz="1599" dirty="0" smtClean="0"/>
              <a:t> potable après </a:t>
            </a:r>
            <a:r>
              <a:rPr lang="en-GB" sz="1599" dirty="0" err="1" smtClean="0"/>
              <a:t>traitement</a:t>
            </a:r>
            <a:r>
              <a:rPr lang="en-GB" sz="1599" dirty="0" smtClean="0"/>
              <a:t> au </a:t>
            </a:r>
            <a:r>
              <a:rPr lang="en-GB" sz="1599" dirty="0" err="1" smtClean="0"/>
              <a:t>chlore</a:t>
            </a:r>
            <a:r>
              <a:rPr lang="en-GB" sz="1599" dirty="0" smtClean="0"/>
              <a:t> </a:t>
            </a:r>
            <a:r>
              <a:rPr lang="en-GB" sz="1599" dirty="0" err="1" smtClean="0"/>
              <a:t>est</a:t>
            </a:r>
            <a:r>
              <a:rPr lang="en-GB" sz="1599" dirty="0" smtClean="0"/>
              <a:t> </a:t>
            </a:r>
            <a:r>
              <a:rPr lang="en-US" sz="1599" dirty="0" smtClean="0"/>
              <a:t>0,3 </a:t>
            </a:r>
            <a:r>
              <a:rPr lang="en-US" sz="1599" dirty="0"/>
              <a:t>mg/l.</a:t>
            </a:r>
            <a:endParaRPr lang="en-GB" sz="1599" dirty="0"/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3363838"/>
            <a:ext cx="1984659" cy="111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15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14- Quelle est la différence entre </a:t>
            </a:r>
            <a:r>
              <a:rPr lang="fr-FR" sz="1800" dirty="0" err="1"/>
              <a:t>Ecoflex</a:t>
            </a:r>
            <a:r>
              <a:rPr lang="fr-FR" sz="1800" dirty="0"/>
              <a:t> Thermo et </a:t>
            </a:r>
            <a:r>
              <a:rPr lang="fr-FR" sz="1800" dirty="0" err="1"/>
              <a:t>Ecoflex</a:t>
            </a:r>
            <a:r>
              <a:rPr lang="fr-FR" sz="1800" dirty="0"/>
              <a:t> Thermo PRO ?</a:t>
            </a:r>
            <a:br>
              <a:rPr lang="fr-FR" sz="1800" dirty="0"/>
            </a:br>
            <a:endParaRPr lang="fr-FR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sp>
        <p:nvSpPr>
          <p:cNvPr id="6" name="Textplatzhalter 2"/>
          <p:cNvSpPr txBox="1">
            <a:spLocks/>
          </p:cNvSpPr>
          <p:nvPr/>
        </p:nvSpPr>
        <p:spPr>
          <a:xfrm>
            <a:off x="539552" y="1059582"/>
            <a:ext cx="6301582" cy="3005075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000" indent="-108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Ls </a:t>
            </a:r>
            <a:r>
              <a:rPr lang="en-US" dirty="0" err="1" smtClean="0"/>
              <a:t>canalisations</a:t>
            </a:r>
            <a:r>
              <a:rPr lang="en-US" dirty="0" smtClean="0"/>
              <a:t> </a:t>
            </a:r>
            <a:r>
              <a:rPr lang="en-US" dirty="0" err="1" smtClean="0"/>
              <a:t>Thermo</a:t>
            </a:r>
            <a:r>
              <a:rPr lang="en-US" dirty="0" smtClean="0"/>
              <a:t> PRO </a:t>
            </a:r>
            <a:r>
              <a:rPr lang="en-US" dirty="0" err="1" smtClean="0"/>
              <a:t>sont</a:t>
            </a:r>
            <a:r>
              <a:rPr lang="en-US" dirty="0" smtClean="0"/>
              <a:t> des </a:t>
            </a:r>
            <a:r>
              <a:rPr lang="en-US" dirty="0" err="1" smtClean="0"/>
              <a:t>canalisations</a:t>
            </a:r>
            <a:r>
              <a:rPr lang="en-US" dirty="0" smtClean="0"/>
              <a:t> </a:t>
            </a:r>
            <a:r>
              <a:rPr lang="en-US" dirty="0" err="1" smtClean="0"/>
              <a:t>isolées</a:t>
            </a:r>
            <a:r>
              <a:rPr lang="en-US" dirty="0" smtClean="0"/>
              <a:t> avec de la mousse de PUR, le </a:t>
            </a:r>
            <a:r>
              <a:rPr lang="en-US" dirty="0" err="1" smtClean="0"/>
              <a:t>Thermo</a:t>
            </a:r>
            <a:r>
              <a:rPr lang="en-US" dirty="0" smtClean="0"/>
              <a:t> des </a:t>
            </a:r>
            <a:r>
              <a:rPr lang="en-US" dirty="0" err="1" smtClean="0"/>
              <a:t>canalisations</a:t>
            </a:r>
            <a:r>
              <a:rPr lang="en-US" dirty="0" smtClean="0"/>
              <a:t> </a:t>
            </a:r>
            <a:r>
              <a:rPr lang="en-US" dirty="0" err="1" smtClean="0"/>
              <a:t>isolées</a:t>
            </a:r>
            <a:r>
              <a:rPr lang="en-US" dirty="0" smtClean="0"/>
              <a:t> avec de la mousse de PEX.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 difference </a:t>
            </a:r>
            <a:r>
              <a:rPr lang="en-US" dirty="0" err="1" smtClean="0"/>
              <a:t>est</a:t>
            </a:r>
            <a:r>
              <a:rPr lang="en-US" dirty="0" smtClean="0"/>
              <a:t> que le </a:t>
            </a:r>
            <a:r>
              <a:rPr lang="en-US" dirty="0" err="1" smtClean="0"/>
              <a:t>Thermo</a:t>
            </a:r>
            <a:r>
              <a:rPr lang="en-US" dirty="0" smtClean="0"/>
              <a:t> PRO a </a:t>
            </a:r>
            <a:r>
              <a:rPr lang="en-US" dirty="0" err="1" smtClean="0"/>
              <a:t>une</a:t>
            </a:r>
            <a:r>
              <a:rPr lang="en-US" dirty="0" smtClean="0"/>
              <a:t> isolation </a:t>
            </a:r>
            <a:r>
              <a:rPr lang="en-US" dirty="0" err="1" smtClean="0"/>
              <a:t>thermique</a:t>
            </a:r>
            <a:r>
              <a:rPr lang="en-US" dirty="0" smtClean="0"/>
              <a:t> </a:t>
            </a:r>
            <a:r>
              <a:rPr lang="en-US" dirty="0" err="1" smtClean="0"/>
              <a:t>excellente</a:t>
            </a:r>
            <a:r>
              <a:rPr lang="en-US" dirty="0" smtClean="0"/>
              <a:t> et grâce à la </a:t>
            </a:r>
            <a:r>
              <a:rPr lang="en-US" dirty="0" err="1" smtClean="0"/>
              <a:t>feuille</a:t>
            </a:r>
            <a:r>
              <a:rPr lang="en-US" dirty="0" smtClean="0"/>
              <a:t> </a:t>
            </a:r>
            <a:r>
              <a:rPr lang="en-US" dirty="0" err="1" smtClean="0"/>
              <a:t>d’aluminium</a:t>
            </a:r>
            <a:r>
              <a:rPr lang="en-US" dirty="0" smtClean="0"/>
              <a:t>, </a:t>
            </a:r>
            <a:r>
              <a:rPr lang="en-US" dirty="0" err="1" smtClean="0"/>
              <a:t>barrière</a:t>
            </a:r>
            <a:r>
              <a:rPr lang="en-US" dirty="0" smtClean="0"/>
              <a:t> anti diffusion, son </a:t>
            </a:r>
            <a:r>
              <a:rPr lang="en-US" dirty="0" err="1" smtClean="0"/>
              <a:t>viellissement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diminué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Les </a:t>
            </a:r>
            <a:r>
              <a:rPr lang="en-US" dirty="0" err="1" smtClean="0"/>
              <a:t>canalisations</a:t>
            </a:r>
            <a:r>
              <a:rPr lang="en-US" dirty="0" smtClean="0"/>
              <a:t> </a:t>
            </a:r>
            <a:r>
              <a:rPr lang="en-US" dirty="0" err="1" smtClean="0"/>
              <a:t>Ecoflex</a:t>
            </a:r>
            <a:r>
              <a:rPr lang="en-US" dirty="0" smtClean="0"/>
              <a:t> </a:t>
            </a:r>
            <a:r>
              <a:rPr lang="en-US" dirty="0" err="1" smtClean="0"/>
              <a:t>Thermo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reconnues</a:t>
            </a:r>
            <a:r>
              <a:rPr lang="en-US" dirty="0" smtClean="0"/>
              <a:t> pour </a:t>
            </a:r>
            <a:r>
              <a:rPr lang="en-US" dirty="0" err="1" smtClean="0"/>
              <a:t>leur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r>
              <a:rPr lang="en-US" dirty="0" smtClean="0"/>
              <a:t> </a:t>
            </a:r>
            <a:r>
              <a:rPr lang="en-US" dirty="0" err="1" smtClean="0"/>
              <a:t>flexibilité</a:t>
            </a:r>
            <a:r>
              <a:rPr lang="en-US" dirty="0" smtClean="0"/>
              <a:t> et </a:t>
            </a:r>
            <a:r>
              <a:rPr lang="en-US" dirty="0" err="1" smtClean="0"/>
              <a:t>leur</a:t>
            </a:r>
            <a:r>
              <a:rPr lang="en-US" dirty="0" smtClean="0"/>
              <a:t> </a:t>
            </a:r>
            <a:r>
              <a:rPr lang="en-US" dirty="0" err="1" smtClean="0"/>
              <a:t>falicité</a:t>
            </a:r>
            <a:r>
              <a:rPr lang="en-US" dirty="0" smtClean="0"/>
              <a:t> </a:t>
            </a:r>
            <a:r>
              <a:rPr lang="en-US" dirty="0" err="1" smtClean="0"/>
              <a:t>d’installation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Thermo</a:t>
            </a:r>
            <a:r>
              <a:rPr lang="en-US" dirty="0" smtClean="0"/>
              <a:t> PRO et </a:t>
            </a:r>
            <a:r>
              <a:rPr lang="en-US" dirty="0" err="1" smtClean="0"/>
              <a:t>Thermo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compatibles </a:t>
            </a:r>
            <a:r>
              <a:rPr lang="en-US" dirty="0" err="1" smtClean="0"/>
              <a:t>ainsi</a:t>
            </a:r>
            <a:r>
              <a:rPr lang="en-US" dirty="0" smtClean="0"/>
              <a:t> que </a:t>
            </a:r>
            <a:r>
              <a:rPr lang="en-US" dirty="0" err="1" smtClean="0"/>
              <a:t>tous</a:t>
            </a:r>
            <a:r>
              <a:rPr lang="en-US" dirty="0" smtClean="0"/>
              <a:t> </a:t>
            </a:r>
            <a:r>
              <a:rPr lang="en-US" dirty="0" err="1" smtClean="0"/>
              <a:t>leurs</a:t>
            </a:r>
            <a:r>
              <a:rPr lang="en-US" dirty="0" smtClean="0"/>
              <a:t> </a:t>
            </a:r>
            <a:r>
              <a:rPr lang="en-US" dirty="0" err="1" smtClean="0"/>
              <a:t>accessoires</a:t>
            </a:r>
            <a:r>
              <a:rPr lang="en-US" dirty="0" smtClean="0"/>
              <a:t> (à </a:t>
            </a:r>
            <a:r>
              <a:rPr lang="en-US" dirty="0" err="1" smtClean="0"/>
              <a:t>l’exception</a:t>
            </a:r>
            <a:r>
              <a:rPr lang="en-US" dirty="0" smtClean="0"/>
              <a:t> de </a:t>
            </a:r>
            <a:r>
              <a:rPr lang="en-US" dirty="0" err="1" smtClean="0"/>
              <a:t>quelques</a:t>
            </a:r>
            <a:r>
              <a:rPr lang="en-US" dirty="0" smtClean="0"/>
              <a:t> exceptions).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réseaux</a:t>
            </a:r>
            <a:r>
              <a:rPr lang="en-US" dirty="0" smtClean="0"/>
              <a:t> </a:t>
            </a:r>
            <a:r>
              <a:rPr lang="en-US" dirty="0" err="1" smtClean="0"/>
              <a:t>enterrés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possible de combiner les </a:t>
            </a:r>
            <a:r>
              <a:rPr lang="en-US" dirty="0" err="1" smtClean="0"/>
              <a:t>canalisations</a:t>
            </a:r>
            <a:r>
              <a:rPr lang="en-US" dirty="0" smtClean="0"/>
              <a:t> </a:t>
            </a:r>
            <a:r>
              <a:rPr lang="en-US" dirty="0" err="1" smtClean="0"/>
              <a:t>Thermo</a:t>
            </a:r>
            <a:r>
              <a:rPr lang="en-US" dirty="0" smtClean="0"/>
              <a:t> et </a:t>
            </a:r>
            <a:r>
              <a:rPr lang="en-US" dirty="0" err="1" smtClean="0"/>
              <a:t>Thermo</a:t>
            </a:r>
            <a:r>
              <a:rPr lang="en-US" dirty="0" smtClean="0"/>
              <a:t> PRO.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2280" y="1512361"/>
            <a:ext cx="1391199" cy="772124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412" y1="76222" x2="92412" y2="76222"/>
                        <a14:foregroundMark x1="83159" y1="64333" x2="83159" y2="64333"/>
                        <a14:foregroundMark x1="97224" y1="73778" x2="97224" y2="7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2280" y="2931790"/>
            <a:ext cx="1476649" cy="81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19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15- Est-ce que je peux combiner des canalisations </a:t>
            </a:r>
            <a:r>
              <a:rPr lang="fr-FR" sz="1800" dirty="0" err="1"/>
              <a:t>Ecoflex</a:t>
            </a:r>
            <a:r>
              <a:rPr lang="fr-FR" sz="1800" dirty="0"/>
              <a:t> Thermo et </a:t>
            </a:r>
            <a:r>
              <a:rPr lang="fr-FR" sz="1800" dirty="0" err="1"/>
              <a:t>Ecoflex</a:t>
            </a:r>
            <a:r>
              <a:rPr lang="fr-FR" sz="1800" dirty="0"/>
              <a:t> Thermo PRO ?</a:t>
            </a:r>
            <a:br>
              <a:rPr lang="fr-FR" sz="1800" dirty="0"/>
            </a:br>
            <a:endParaRPr lang="fr-FR" sz="18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467544" y="954055"/>
            <a:ext cx="6182708" cy="3311525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Oui</a:t>
            </a:r>
            <a:r>
              <a:rPr lang="en-US" dirty="0" smtClean="0"/>
              <a:t>,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/>
              <a:t>est</a:t>
            </a:r>
            <a:r>
              <a:rPr lang="en-US" dirty="0"/>
              <a:t> possible de combiner les </a:t>
            </a:r>
            <a:r>
              <a:rPr lang="en-US" dirty="0" err="1"/>
              <a:t>canalisations</a:t>
            </a:r>
            <a:r>
              <a:rPr lang="en-US" dirty="0"/>
              <a:t> </a:t>
            </a:r>
            <a:r>
              <a:rPr lang="en-US" dirty="0" err="1"/>
              <a:t>Thermo</a:t>
            </a:r>
            <a:r>
              <a:rPr lang="en-US" dirty="0"/>
              <a:t> et </a:t>
            </a:r>
            <a:r>
              <a:rPr lang="en-US" dirty="0" err="1"/>
              <a:t>Thermo</a:t>
            </a:r>
            <a:r>
              <a:rPr lang="en-US" dirty="0"/>
              <a:t> </a:t>
            </a:r>
            <a:r>
              <a:rPr lang="en-US" dirty="0" smtClean="0"/>
              <a:t>PRO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réseaux</a:t>
            </a:r>
            <a:r>
              <a:rPr lang="en-US" dirty="0" smtClean="0"/>
              <a:t> </a:t>
            </a:r>
            <a:r>
              <a:rPr lang="en-US" dirty="0" err="1" smtClean="0"/>
              <a:t>enterrés</a:t>
            </a:r>
            <a:r>
              <a:rPr lang="en-US" dirty="0" smtClean="0"/>
              <a:t>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Pour les </a:t>
            </a:r>
            <a:r>
              <a:rPr lang="en-GB" dirty="0" err="1" smtClean="0"/>
              <a:t>raccords</a:t>
            </a:r>
            <a:r>
              <a:rPr lang="en-GB" dirty="0" smtClean="0"/>
              <a:t> avec les tubes </a:t>
            </a:r>
            <a:r>
              <a:rPr lang="en-GB" dirty="0" err="1" smtClean="0"/>
              <a:t>caloporteurs</a:t>
            </a:r>
            <a:r>
              <a:rPr lang="en-GB" dirty="0" smtClean="0"/>
              <a:t> nous </a:t>
            </a:r>
            <a:r>
              <a:rPr lang="en-GB" dirty="0" err="1" smtClean="0"/>
              <a:t>proposons</a:t>
            </a:r>
            <a:r>
              <a:rPr lang="en-GB" dirty="0" smtClean="0"/>
              <a:t> </a:t>
            </a:r>
            <a:r>
              <a:rPr lang="en-GB" dirty="0" err="1" smtClean="0"/>
              <a:t>soit</a:t>
            </a:r>
            <a:r>
              <a:rPr lang="en-GB" dirty="0" smtClean="0"/>
              <a:t> des </a:t>
            </a:r>
            <a:r>
              <a:rPr lang="en-GB" dirty="0" err="1" smtClean="0"/>
              <a:t>raccords</a:t>
            </a:r>
            <a:r>
              <a:rPr lang="en-GB" dirty="0" smtClean="0"/>
              <a:t> Q&amp;E </a:t>
            </a:r>
            <a:r>
              <a:rPr lang="en-GB" dirty="0" err="1" smtClean="0"/>
              <a:t>soit</a:t>
            </a:r>
            <a:r>
              <a:rPr lang="en-GB" dirty="0" smtClean="0"/>
              <a:t> des </a:t>
            </a:r>
            <a:r>
              <a:rPr lang="en-GB" dirty="0" err="1" smtClean="0"/>
              <a:t>raccords</a:t>
            </a:r>
            <a:r>
              <a:rPr lang="en-GB" dirty="0" smtClean="0"/>
              <a:t> de type </a:t>
            </a:r>
            <a:r>
              <a:rPr lang="en-GB" dirty="0" err="1" smtClean="0"/>
              <a:t>Wipex</a:t>
            </a:r>
            <a:r>
              <a:rPr lang="en-GB" dirty="0" smtClean="0"/>
              <a:t> !</a:t>
            </a:r>
            <a:endParaRPr lang="en-GB" dirty="0"/>
          </a:p>
          <a:p>
            <a:pPr marL="393750" lvl="1" indent="-285750"/>
            <a:r>
              <a:rPr lang="en-GB" dirty="0" err="1" smtClean="0"/>
              <a:t>Raccords</a:t>
            </a:r>
            <a:r>
              <a:rPr lang="en-GB" dirty="0" smtClean="0"/>
              <a:t> </a:t>
            </a:r>
            <a:r>
              <a:rPr lang="en-GB" dirty="0" err="1" smtClean="0"/>
              <a:t>Uponor</a:t>
            </a:r>
            <a:r>
              <a:rPr lang="en-GB" dirty="0" smtClean="0"/>
              <a:t> </a:t>
            </a:r>
            <a:r>
              <a:rPr lang="en-GB" dirty="0"/>
              <a:t>Q&amp;E </a:t>
            </a:r>
            <a:r>
              <a:rPr lang="en-GB" dirty="0" smtClean="0"/>
              <a:t>des </a:t>
            </a:r>
            <a:r>
              <a:rPr lang="en-GB" dirty="0" err="1" smtClean="0"/>
              <a:t>diamètres</a:t>
            </a:r>
            <a:r>
              <a:rPr lang="en-GB" dirty="0" smtClean="0"/>
              <a:t> 25 à </a:t>
            </a:r>
            <a:r>
              <a:rPr lang="en-GB" dirty="0"/>
              <a:t>75 mm.</a:t>
            </a:r>
          </a:p>
          <a:p>
            <a:pPr marL="393750" lvl="1" indent="-285750"/>
            <a:r>
              <a:rPr lang="en-GB" dirty="0" err="1" smtClean="0"/>
              <a:t>Raccords</a:t>
            </a:r>
            <a:r>
              <a:rPr lang="en-GB" dirty="0" smtClean="0"/>
              <a:t> </a:t>
            </a:r>
            <a:r>
              <a:rPr lang="en-GB" dirty="0" err="1" smtClean="0"/>
              <a:t>Uponor</a:t>
            </a:r>
            <a:r>
              <a:rPr lang="en-GB" dirty="0" smtClean="0"/>
              <a:t> </a:t>
            </a:r>
            <a:r>
              <a:rPr lang="en-GB" dirty="0" err="1"/>
              <a:t>Wipex</a:t>
            </a:r>
            <a:r>
              <a:rPr lang="en-GB" dirty="0"/>
              <a:t> </a:t>
            </a:r>
            <a:r>
              <a:rPr lang="en-GB" dirty="0" smtClean="0"/>
              <a:t>des </a:t>
            </a:r>
            <a:r>
              <a:rPr lang="en-GB" dirty="0" err="1" smtClean="0"/>
              <a:t>diamètres</a:t>
            </a:r>
            <a:r>
              <a:rPr lang="en-GB" dirty="0" smtClean="0"/>
              <a:t> 25 à </a:t>
            </a:r>
            <a:r>
              <a:rPr lang="en-GB" dirty="0"/>
              <a:t>125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Thermo</a:t>
            </a:r>
            <a:r>
              <a:rPr lang="en-US" dirty="0" smtClean="0"/>
              <a:t> </a:t>
            </a:r>
            <a:r>
              <a:rPr lang="en-US" dirty="0"/>
              <a:t>PRO et </a:t>
            </a:r>
            <a:r>
              <a:rPr lang="en-US" dirty="0" err="1"/>
              <a:t>Thermo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compatibles </a:t>
            </a:r>
            <a:r>
              <a:rPr lang="en-US" dirty="0" err="1"/>
              <a:t>ainsi</a:t>
            </a:r>
            <a:r>
              <a:rPr lang="en-US" dirty="0"/>
              <a:t> que </a:t>
            </a:r>
            <a:r>
              <a:rPr lang="en-US" dirty="0" err="1"/>
              <a:t>tous</a:t>
            </a:r>
            <a:r>
              <a:rPr lang="en-US" dirty="0"/>
              <a:t> </a:t>
            </a:r>
            <a:r>
              <a:rPr lang="en-US" dirty="0" err="1"/>
              <a:t>leurs</a:t>
            </a:r>
            <a:r>
              <a:rPr lang="en-US" dirty="0"/>
              <a:t> </a:t>
            </a:r>
            <a:r>
              <a:rPr lang="en-US" dirty="0" err="1"/>
              <a:t>accessoires</a:t>
            </a:r>
            <a:r>
              <a:rPr lang="en-US" dirty="0"/>
              <a:t> </a:t>
            </a:r>
            <a:r>
              <a:rPr lang="en-US" dirty="0" err="1" smtClean="0"/>
              <a:t>Seulement</a:t>
            </a:r>
            <a:r>
              <a:rPr lang="en-US" dirty="0" smtClean="0"/>
              <a:t> pour </a:t>
            </a:r>
            <a:r>
              <a:rPr lang="en-US" dirty="0" err="1" smtClean="0"/>
              <a:t>Thermo</a:t>
            </a:r>
            <a:r>
              <a:rPr lang="en-US" dirty="0" smtClean="0"/>
              <a:t> PRO avec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gaine</a:t>
            </a:r>
            <a:r>
              <a:rPr lang="en-US" dirty="0"/>
              <a:t> </a:t>
            </a:r>
            <a:r>
              <a:rPr lang="en-US" dirty="0" err="1" smtClean="0"/>
              <a:t>extérieure</a:t>
            </a:r>
            <a:r>
              <a:rPr lang="en-US" dirty="0" smtClean="0"/>
              <a:t> de 145 mm, nous </a:t>
            </a:r>
            <a:r>
              <a:rPr lang="en-US" dirty="0" err="1" smtClean="0"/>
              <a:t>proposons</a:t>
            </a:r>
            <a:r>
              <a:rPr lang="en-US" dirty="0" smtClean="0"/>
              <a:t> </a:t>
            </a:r>
            <a:r>
              <a:rPr lang="en-US" dirty="0" err="1" smtClean="0"/>
              <a:t>séparément</a:t>
            </a:r>
            <a:r>
              <a:rPr lang="en-US" dirty="0" smtClean="0"/>
              <a:t> un </a:t>
            </a:r>
            <a:r>
              <a:rPr lang="en-US" dirty="0" err="1" smtClean="0"/>
              <a:t>réducteur</a:t>
            </a:r>
            <a:r>
              <a:rPr lang="en-US" dirty="0" smtClean="0"/>
              <a:t> </a:t>
            </a:r>
            <a:r>
              <a:rPr lang="en-US" dirty="0" err="1" smtClean="0"/>
              <a:t>d’isolation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366" r="10246"/>
          <a:stretch/>
        </p:blipFill>
        <p:spPr>
          <a:xfrm rot="16200000">
            <a:off x="6827600" y="1401075"/>
            <a:ext cx="1867402" cy="1626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3268828"/>
            <a:ext cx="1620665" cy="13191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651" y="3841553"/>
            <a:ext cx="661700" cy="64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 smtClean="0"/>
              <a:t>16- Quelle </a:t>
            </a:r>
            <a:r>
              <a:rPr lang="fr-FR" sz="1800" dirty="0"/>
              <a:t>est la différence d’installation de l’embout terminal entre Thermo PRO et Thermo ? </a:t>
            </a:r>
            <a:endParaRPr lang="de-DE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A3103426-CB2B-4209-84EE-0D79576C6CF8}" type="datetime1">
              <a:rPr lang="de-DE" smtClean="0"/>
              <a:t>19.09.2019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Frequently asked questions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53" y="897459"/>
            <a:ext cx="1402065" cy="1402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99" y="2475041"/>
            <a:ext cx="1407719" cy="1407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544" y="2499742"/>
            <a:ext cx="4627612" cy="1407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544" y="897459"/>
            <a:ext cx="3036051" cy="14020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4822" y="4058277"/>
            <a:ext cx="766973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dirty="0" err="1" smtClean="0">
                <a:solidFill>
                  <a:srgbClr val="0062C8"/>
                </a:solidFill>
              </a:rPr>
              <a:t>Uniquement</a:t>
            </a:r>
            <a:r>
              <a:rPr lang="de-DE" sz="1400" dirty="0" smtClean="0">
                <a:solidFill>
                  <a:srgbClr val="0062C8"/>
                </a:solidFill>
              </a:rPr>
              <a:t> </a:t>
            </a:r>
            <a:r>
              <a:rPr lang="de-DE" sz="1400" dirty="0" err="1" smtClean="0">
                <a:solidFill>
                  <a:srgbClr val="0062C8"/>
                </a:solidFill>
              </a:rPr>
              <a:t>pour</a:t>
            </a:r>
            <a:r>
              <a:rPr lang="de-DE" sz="1400" dirty="0" smtClean="0">
                <a:solidFill>
                  <a:srgbClr val="0062C8"/>
                </a:solidFill>
              </a:rPr>
              <a:t> </a:t>
            </a:r>
            <a:r>
              <a:rPr lang="de-DE" sz="1400" dirty="0" err="1" smtClean="0">
                <a:solidFill>
                  <a:srgbClr val="0062C8"/>
                </a:solidFill>
              </a:rPr>
              <a:t>Thermo</a:t>
            </a:r>
            <a:r>
              <a:rPr lang="de-DE" sz="1400" dirty="0" smtClean="0">
                <a:solidFill>
                  <a:srgbClr val="0062C8"/>
                </a:solidFill>
              </a:rPr>
              <a:t> PRO 145+175mm </a:t>
            </a:r>
            <a:r>
              <a:rPr lang="de-DE" sz="1400" dirty="0" err="1" smtClean="0">
                <a:solidFill>
                  <a:srgbClr val="0062C8"/>
                </a:solidFill>
              </a:rPr>
              <a:t>gaine</a:t>
            </a:r>
            <a:r>
              <a:rPr lang="de-DE" sz="1400" dirty="0" smtClean="0">
                <a:solidFill>
                  <a:srgbClr val="0062C8"/>
                </a:solidFill>
              </a:rPr>
              <a:t> </a:t>
            </a:r>
            <a:r>
              <a:rPr lang="de-DE" sz="1400" dirty="0" err="1" smtClean="0">
                <a:solidFill>
                  <a:srgbClr val="0062C8"/>
                </a:solidFill>
              </a:rPr>
              <a:t>extérieure</a:t>
            </a:r>
            <a:r>
              <a:rPr lang="de-DE" sz="1400" dirty="0" smtClean="0">
                <a:solidFill>
                  <a:srgbClr val="0062C8"/>
                </a:solidFill>
              </a:rPr>
              <a:t> : </a:t>
            </a:r>
            <a:r>
              <a:rPr lang="de-DE" sz="1400" dirty="0" err="1" smtClean="0">
                <a:solidFill>
                  <a:srgbClr val="0062C8"/>
                </a:solidFill>
              </a:rPr>
              <a:t>partager</a:t>
            </a:r>
            <a:r>
              <a:rPr lang="de-DE" sz="1400" dirty="0" smtClean="0">
                <a:solidFill>
                  <a:srgbClr val="0062C8"/>
                </a:solidFill>
              </a:rPr>
              <a:t> le </a:t>
            </a:r>
            <a:r>
              <a:rPr lang="de-DE" sz="1400" dirty="0" err="1" smtClean="0">
                <a:solidFill>
                  <a:srgbClr val="0062C8"/>
                </a:solidFill>
              </a:rPr>
              <a:t>joint</a:t>
            </a:r>
            <a:r>
              <a:rPr lang="de-DE" sz="1400" dirty="0" smtClean="0">
                <a:solidFill>
                  <a:srgbClr val="0062C8"/>
                </a:solidFill>
              </a:rPr>
              <a:t> </a:t>
            </a:r>
            <a:r>
              <a:rPr lang="de-DE" sz="1400" dirty="0" err="1" smtClean="0">
                <a:solidFill>
                  <a:srgbClr val="0062C8"/>
                </a:solidFill>
              </a:rPr>
              <a:t>circulaire</a:t>
            </a:r>
            <a:endParaRPr lang="de-DE" sz="1400" dirty="0" smtClean="0">
              <a:solidFill>
                <a:srgbClr val="0062C8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9333" y="1648629"/>
            <a:ext cx="2037458" cy="14020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4822" y="915566"/>
            <a:ext cx="75696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dirty="0" err="1" smtClean="0">
                <a:solidFill>
                  <a:schemeClr val="tx2"/>
                </a:solidFill>
              </a:rPr>
              <a:t>Thermo</a:t>
            </a:r>
            <a:endParaRPr lang="de-DE" sz="1400" dirty="0" smtClean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4822" y="2486282"/>
            <a:ext cx="1250874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dirty="0" err="1" smtClean="0">
                <a:solidFill>
                  <a:schemeClr val="tx2"/>
                </a:solidFill>
              </a:rPr>
              <a:t>Thermo</a:t>
            </a:r>
            <a:r>
              <a:rPr lang="de-DE" sz="1400" dirty="0" smtClean="0">
                <a:solidFill>
                  <a:schemeClr val="tx2"/>
                </a:solidFill>
              </a:rPr>
              <a:t> PRO</a:t>
            </a:r>
          </a:p>
        </p:txBody>
      </p:sp>
    </p:spTree>
    <p:extLst>
      <p:ext uri="{BB962C8B-B14F-4D97-AF65-F5344CB8AC3E}">
        <p14:creationId xmlns:p14="http://schemas.microsoft.com/office/powerpoint/2010/main" val="401413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339327"/>
              </p:ext>
            </p:extLst>
          </p:nvPr>
        </p:nvGraphicFramePr>
        <p:xfrm>
          <a:off x="323528" y="195486"/>
          <a:ext cx="8640960" cy="43479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:a16="http://schemas.microsoft.com/office/drawing/2014/main" val="2240111634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2" action="ppaction://hlinksldjump"/>
                        </a:rPr>
                        <a:t>1- Quelles sont les conditions d’utilisation</a:t>
                      </a:r>
                      <a:r>
                        <a:rPr lang="fr-FR" sz="1100" baseline="0" dirty="0" smtClean="0">
                          <a:hlinkClick r:id="rId2" action="ppaction://hlinksldjump"/>
                        </a:rPr>
                        <a:t> de nos systèmes </a:t>
                      </a:r>
                      <a:r>
                        <a:rPr lang="fr-FR" sz="1100" baseline="0" dirty="0" err="1" smtClean="0">
                          <a:hlinkClick r:id="rId2" action="ppaction://hlinksldjump"/>
                        </a:rPr>
                        <a:t>Ecoflex</a:t>
                      </a:r>
                      <a:r>
                        <a:rPr lang="fr-FR" sz="1100" baseline="0" dirty="0" smtClean="0">
                          <a:hlinkClick r:id="rId2" action="ppaction://hlinksldjump"/>
                        </a:rPr>
                        <a:t> Thermo, Thermo PRO et Varia?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078490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3" action="ppaction://hlinksldjump"/>
                        </a:rPr>
                        <a:t>2-</a:t>
                      </a:r>
                      <a:r>
                        <a:rPr lang="fr-FR" sz="1100" baseline="0" dirty="0" smtClean="0">
                          <a:hlinkClick r:id="rId3" action="ppaction://hlinksldjump"/>
                        </a:rPr>
                        <a:t> </a:t>
                      </a:r>
                      <a:r>
                        <a:rPr lang="fr-FR" sz="1100" dirty="0" smtClean="0">
                          <a:hlinkClick r:id="rId2" action="ppaction://hlinksldjump"/>
                        </a:rPr>
                        <a:t>Quelles sont les conditions d’utilisation</a:t>
                      </a:r>
                      <a:r>
                        <a:rPr lang="fr-FR" sz="1100" baseline="0" dirty="0" smtClean="0">
                          <a:hlinkClick r:id="rId2" action="ppaction://hlinksldjump"/>
                        </a:rPr>
                        <a:t> de nos systèmes </a:t>
                      </a:r>
                      <a:r>
                        <a:rPr lang="fr-FR" sz="1100" baseline="0" dirty="0" err="1" smtClean="0">
                          <a:hlinkClick r:id="rId2" action="ppaction://hlinksldjump"/>
                        </a:rPr>
                        <a:t>Ecoflex</a:t>
                      </a:r>
                      <a:r>
                        <a:rPr lang="fr-FR" sz="1100" baseline="0" dirty="0" smtClean="0">
                          <a:hlinkClick r:id="rId2" action="ppaction://hlinksldjump"/>
                        </a:rPr>
                        <a:t> </a:t>
                      </a:r>
                      <a:r>
                        <a:rPr lang="fr-FR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 action="ppaction://hlinksldjump"/>
                        </a:rPr>
                        <a:t>Aqua</a:t>
                      </a:r>
                      <a:r>
                        <a:rPr lang="fr-FR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3" action="ppaction://hlinksldjump"/>
                        </a:rPr>
                        <a:t>? </a:t>
                      </a:r>
                      <a:endParaRPr lang="fr-FR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507295"/>
                  </a:ext>
                </a:extLst>
              </a:tr>
              <a:tr h="279031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4" action="ppaction://hlinksldjump"/>
                        </a:rPr>
                        <a:t>3- Peut-on</a:t>
                      </a:r>
                      <a:r>
                        <a:rPr lang="fr-FR" sz="1100" baseline="0" dirty="0" smtClean="0">
                          <a:hlinkClick r:id="rId4" action="ppaction://hlinksldjump"/>
                        </a:rPr>
                        <a:t> utiliser les canalisations Varia, Thermo et Thermo Pro pour transporter de l’eau glacée ? 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02383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5" action="ppaction://hlinksldjump"/>
                        </a:rPr>
                        <a:t>4- Peut-on installer </a:t>
                      </a:r>
                      <a:r>
                        <a:rPr lang="fr-FR" sz="1100" baseline="0" dirty="0" smtClean="0">
                          <a:hlinkClick r:id="rId4" action="ppaction://hlinksldjump"/>
                        </a:rPr>
                        <a:t>les canalisations Varia, Thermo et Thermo Pro pour transporter de l’eau potable ou eau chaude sanitaire </a:t>
                      </a:r>
                      <a:r>
                        <a:rPr lang="fr-FR" sz="1100" dirty="0" smtClean="0">
                          <a:hlinkClick r:id="rId5" action="ppaction://hlinksldjump"/>
                        </a:rPr>
                        <a:t>?</a:t>
                      </a:r>
                      <a:r>
                        <a:rPr lang="fr-FR" sz="1100" baseline="0" dirty="0" smtClean="0">
                          <a:hlinkClick r:id="rId5" action="ppaction://hlinksldjump"/>
                        </a:rPr>
                        <a:t> 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73569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6" action="ppaction://hlinksldjump"/>
                        </a:rPr>
                        <a:t>5- Quels</a:t>
                      </a:r>
                      <a:r>
                        <a:rPr lang="fr-FR" sz="1100" baseline="0" dirty="0" smtClean="0">
                          <a:hlinkClick r:id="rId6" action="ppaction://hlinksldjump"/>
                        </a:rPr>
                        <a:t> raccords utiliser ?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87126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7" action="ppaction://hlinksldjump"/>
                        </a:rPr>
                        <a:t>6- Comment réparer une canalisation</a:t>
                      </a:r>
                      <a:r>
                        <a:rPr lang="fr-FR" sz="1100" baseline="0" dirty="0" smtClean="0">
                          <a:hlinkClick r:id="rId7" action="ppaction://hlinksldjump"/>
                        </a:rPr>
                        <a:t> endommagée</a:t>
                      </a:r>
                      <a:r>
                        <a:rPr lang="fr-FR" sz="1100" dirty="0" smtClean="0">
                          <a:hlinkClick r:id="rId7" action="ppaction://hlinksldjump"/>
                        </a:rPr>
                        <a:t>?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15563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8" action="ppaction://hlinksldjump"/>
                        </a:rPr>
                        <a:t>7- Comment manipuler les</a:t>
                      </a:r>
                      <a:r>
                        <a:rPr lang="fr-FR" sz="1100" baseline="0" dirty="0" smtClean="0">
                          <a:hlinkClick r:id="rId8" action="ppaction://hlinksldjump"/>
                        </a:rPr>
                        <a:t> couronnes d’</a:t>
                      </a:r>
                      <a:r>
                        <a:rPr lang="fr-FR" sz="1100" baseline="0" dirty="0" err="1" smtClean="0">
                          <a:hlinkClick r:id="rId8" action="ppaction://hlinksldjump"/>
                        </a:rPr>
                        <a:t>Ecoflex</a:t>
                      </a:r>
                      <a:r>
                        <a:rPr lang="fr-FR" sz="1100" dirty="0" smtClean="0">
                          <a:hlinkClick r:id="rId8" action="ppaction://hlinksldjump"/>
                        </a:rPr>
                        <a:t>?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91540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9" action="ppaction://hlinksldjump"/>
                        </a:rPr>
                        <a:t>8- Peut-on</a:t>
                      </a:r>
                      <a:r>
                        <a:rPr lang="fr-FR" sz="1100" baseline="0" dirty="0" smtClean="0">
                          <a:hlinkClick r:id="rId9" action="ppaction://hlinksldjump"/>
                        </a:rPr>
                        <a:t> utiliser nos canalisations </a:t>
                      </a:r>
                      <a:r>
                        <a:rPr lang="fr-FR" sz="1100" baseline="0" dirty="0" err="1" smtClean="0">
                          <a:hlinkClick r:id="rId9" action="ppaction://hlinksldjump"/>
                        </a:rPr>
                        <a:t>Ecoflex</a:t>
                      </a:r>
                      <a:r>
                        <a:rPr lang="fr-FR" sz="1100" baseline="0" dirty="0" smtClean="0">
                          <a:hlinkClick r:id="rId9" action="ppaction://hlinksldjump"/>
                        </a:rPr>
                        <a:t> au-delà de 95°C?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375399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10" action="ppaction://hlinksldjump"/>
                        </a:rPr>
                        <a:t>9- A quelles conditions extérieures peut-on installer des canalisations </a:t>
                      </a:r>
                      <a:r>
                        <a:rPr lang="fr-FR" sz="1100" dirty="0" err="1" smtClean="0">
                          <a:hlinkClick r:id="rId10" action="ppaction://hlinksldjump"/>
                        </a:rPr>
                        <a:t>Ecoflex</a:t>
                      </a:r>
                      <a:r>
                        <a:rPr lang="fr-FR" sz="1100" dirty="0" smtClean="0">
                          <a:hlinkClick r:id="rId10" action="ppaction://hlinksldjump"/>
                        </a:rPr>
                        <a:t> ?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81580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11" action="ppaction://hlinksldjump"/>
                        </a:rPr>
                        <a:t>10- Peut-on installer des canalisations </a:t>
                      </a:r>
                      <a:r>
                        <a:rPr lang="fr-FR" sz="1100" dirty="0" err="1" smtClean="0">
                          <a:hlinkClick r:id="rId11" action="ppaction://hlinksldjump"/>
                        </a:rPr>
                        <a:t>Ecoflex</a:t>
                      </a:r>
                      <a:r>
                        <a:rPr lang="fr-FR" sz="1100" dirty="0" smtClean="0">
                          <a:hlinkClick r:id="rId11" action="ppaction://hlinksldjump"/>
                        </a:rPr>
                        <a:t> en aérien ? 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55126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12" action="ppaction://hlinksldjump"/>
                        </a:rPr>
                        <a:t>11- A quelle profondeur</a:t>
                      </a:r>
                      <a:r>
                        <a:rPr lang="fr-FR" sz="1100" baseline="0" dirty="0" smtClean="0">
                          <a:hlinkClick r:id="rId12" action="ppaction://hlinksldjump"/>
                        </a:rPr>
                        <a:t> doit-on installer les canalisations enterrées ? 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8848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13" action="ppaction://hlinksldjump"/>
                        </a:rPr>
                        <a:t>12- Comment l’installateur</a:t>
                      </a:r>
                      <a:r>
                        <a:rPr lang="fr-FR" sz="1100" baseline="0" dirty="0" smtClean="0">
                          <a:hlinkClick r:id="rId13" action="ppaction://hlinksldjump"/>
                        </a:rPr>
                        <a:t> doit-il prendre en compte la dilatation ? 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3085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14" action="ppaction://hlinksldjump"/>
                        </a:rPr>
                        <a:t>13- Peut-on transporter de l’eau de piscine dans les canalisations PEX ? 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72026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15" action="ppaction://hlinksldjump"/>
                        </a:rPr>
                        <a:t>14- Quelle est la différence entre </a:t>
                      </a:r>
                      <a:r>
                        <a:rPr lang="fr-FR" sz="1100" dirty="0" err="1" smtClean="0">
                          <a:hlinkClick r:id="rId15" action="ppaction://hlinksldjump"/>
                        </a:rPr>
                        <a:t>Ecoflex</a:t>
                      </a:r>
                      <a:r>
                        <a:rPr lang="fr-FR" sz="1100" baseline="0" dirty="0" smtClean="0">
                          <a:hlinkClick r:id="rId15" action="ppaction://hlinksldjump"/>
                        </a:rPr>
                        <a:t> Thermo et </a:t>
                      </a:r>
                      <a:r>
                        <a:rPr lang="fr-FR" sz="1100" baseline="0" dirty="0" err="1" smtClean="0">
                          <a:hlinkClick r:id="rId15" action="ppaction://hlinksldjump"/>
                        </a:rPr>
                        <a:t>Ecoflex</a:t>
                      </a:r>
                      <a:r>
                        <a:rPr lang="fr-FR" sz="1100" baseline="0" dirty="0" smtClean="0">
                          <a:hlinkClick r:id="rId15" action="ppaction://hlinksldjump"/>
                        </a:rPr>
                        <a:t> Thermo PRO ?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60914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16" action="ppaction://hlinksldjump"/>
                        </a:rPr>
                        <a:t>15- Est-ce</a:t>
                      </a:r>
                      <a:r>
                        <a:rPr lang="fr-FR" sz="1100" baseline="0" dirty="0" smtClean="0">
                          <a:hlinkClick r:id="rId16" action="ppaction://hlinksldjump"/>
                        </a:rPr>
                        <a:t> que je peux combiner des canalisations </a:t>
                      </a:r>
                      <a:r>
                        <a:rPr lang="fr-FR" sz="1100" baseline="0" dirty="0" err="1" smtClean="0">
                          <a:hlinkClick r:id="rId16" action="ppaction://hlinksldjump"/>
                        </a:rPr>
                        <a:t>Ecoflex</a:t>
                      </a:r>
                      <a:r>
                        <a:rPr lang="fr-FR" sz="1100" baseline="0" dirty="0" smtClean="0">
                          <a:hlinkClick r:id="rId16" action="ppaction://hlinksldjump"/>
                        </a:rPr>
                        <a:t> Thermo et </a:t>
                      </a:r>
                      <a:r>
                        <a:rPr lang="fr-FR" sz="1100" baseline="0" dirty="0" err="1" smtClean="0">
                          <a:hlinkClick r:id="rId16" action="ppaction://hlinksldjump"/>
                        </a:rPr>
                        <a:t>Ecoflex</a:t>
                      </a:r>
                      <a:r>
                        <a:rPr lang="fr-FR" sz="1100" baseline="0" dirty="0" smtClean="0">
                          <a:hlinkClick r:id="rId16" action="ppaction://hlinksldjump"/>
                        </a:rPr>
                        <a:t> Thermo PRO ?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25917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>
                          <a:hlinkClick r:id="rId17" action="ppaction://hlinksldjump"/>
                        </a:rPr>
                        <a:t>16- Quelle</a:t>
                      </a:r>
                      <a:r>
                        <a:rPr lang="fr-FR" sz="1100" baseline="0" dirty="0" smtClean="0">
                          <a:hlinkClick r:id="rId17" action="ppaction://hlinksldjump"/>
                        </a:rPr>
                        <a:t> est la différence d’installation de l’embout terminal entre Thermo PRO et Thermo ? </a:t>
                      </a:r>
                      <a:endParaRPr lang="fr-FR" sz="11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570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80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 smtClean="0"/>
              <a:t>17- </a:t>
            </a:r>
            <a:r>
              <a:rPr lang="fr-FR" sz="1800" dirty="0"/>
              <a:t>Quelle est la garantie sur nos canalisations </a:t>
            </a:r>
            <a:r>
              <a:rPr lang="fr-FR" sz="1800" dirty="0" err="1"/>
              <a:t>Ecoflex</a:t>
            </a:r>
            <a:r>
              <a:rPr lang="fr-FR" sz="1800" dirty="0"/>
              <a:t> et la durée de vie ? </a:t>
            </a:r>
            <a:br>
              <a:rPr lang="fr-FR" sz="1800" dirty="0"/>
            </a:br>
            <a:endParaRPr lang="fr-FR" sz="18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574675" y="1127193"/>
            <a:ext cx="6301581" cy="3311525"/>
          </a:xfrm>
        </p:spPr>
        <p:txBody>
          <a:bodyPr/>
          <a:lstStyle/>
          <a:p>
            <a:r>
              <a:rPr lang="fr-FR" dirty="0" smtClean="0"/>
              <a:t>Nous garantissons le bon fonctionnement de nos systèmes de canalisations enterrées </a:t>
            </a:r>
            <a:r>
              <a:rPr lang="fr-FR" dirty="0" err="1" smtClean="0"/>
              <a:t>Ecoflex</a:t>
            </a:r>
            <a:r>
              <a:rPr lang="fr-FR" dirty="0" smtClean="0"/>
              <a:t> pendant une durée de </a:t>
            </a:r>
            <a:r>
              <a:rPr lang="fr-FR" b="1" dirty="0" smtClean="0">
                <a:solidFill>
                  <a:schemeClr val="tx2"/>
                </a:solidFill>
              </a:rPr>
              <a:t>10 ans à compter de leur date d’installation</a:t>
            </a:r>
            <a:r>
              <a:rPr lang="fr-FR" dirty="0" smtClean="0"/>
              <a:t>, sous réserve que ceux-ci soient installées selon les règles de l’art et fonctionnent selon leurs conditions d’utilisation standards préconisées.</a:t>
            </a:r>
          </a:p>
          <a:p>
            <a:endParaRPr lang="fr-FR" dirty="0"/>
          </a:p>
          <a:p>
            <a:r>
              <a:rPr lang="fr-FR" dirty="0" smtClean="0"/>
              <a:t>Les conditions de cette garantie sont précisées dans nos conditions générales de vente.</a:t>
            </a:r>
          </a:p>
          <a:p>
            <a:endParaRPr lang="fr-FR" dirty="0"/>
          </a:p>
          <a:p>
            <a:r>
              <a:rPr lang="fr-FR" dirty="0" smtClean="0"/>
              <a:t>La durée de vie de nos systèmes de canalisations enterrées est estimée à 50 ans pour le transport des fluides </a:t>
            </a:r>
            <a:r>
              <a:rPr lang="fr-FR" dirty="0"/>
              <a:t>selon leurs </a:t>
            </a:r>
            <a:r>
              <a:rPr lang="fr-FR" dirty="0" smtClean="0"/>
              <a:t>conditions </a:t>
            </a:r>
            <a:r>
              <a:rPr lang="fr-FR" dirty="0"/>
              <a:t>d’utilisation standards préconisées</a:t>
            </a: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1128620"/>
            <a:ext cx="819349" cy="819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412" y1="76222" x2="92412" y2="76222"/>
                        <a14:foregroundMark x1="83159" y1="64333" x2="83159" y2="64333"/>
                        <a14:foregroundMark x1="97224" y1="73778" x2="97224" y2="7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2280" y="2931790"/>
            <a:ext cx="1476649" cy="81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9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431254"/>
          </a:xfrm>
        </p:spPr>
        <p:txBody>
          <a:bodyPr/>
          <a:lstStyle/>
          <a:p>
            <a:r>
              <a:rPr lang="fr-FR" sz="1800" dirty="0" smtClean="0"/>
              <a:t>18- Quelle est la taille des couronnes </a:t>
            </a:r>
            <a:r>
              <a:rPr lang="fr-FR" sz="1800" dirty="0" err="1" smtClean="0"/>
              <a:t>Ecoflex</a:t>
            </a:r>
            <a:endParaRPr lang="fr-FR" sz="1800" dirty="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467544" y="757739"/>
            <a:ext cx="8208912" cy="3311525"/>
          </a:xfrm>
        </p:spPr>
        <p:txBody>
          <a:bodyPr/>
          <a:lstStyle/>
          <a:p>
            <a:r>
              <a:rPr lang="fr-FR" dirty="0" smtClean="0"/>
              <a:t>Ci-dessous les dimensions (diamètre et profondeur) des couronnes en fonction de la dimension extérieure de la jaquette de la canalisation et de sa longueur – en m.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419622"/>
            <a:ext cx="6284299" cy="30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5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19- Quels accessoires </a:t>
            </a:r>
            <a:r>
              <a:rPr lang="fr-FR" sz="1800" dirty="0" smtClean="0"/>
              <a:t>pour </a:t>
            </a:r>
            <a:r>
              <a:rPr lang="fr-FR" sz="1800" dirty="0"/>
              <a:t>Thermo D125 ou 2xD75 avec jaquette D250 ? </a:t>
            </a:r>
            <a:br>
              <a:rPr lang="fr-FR" sz="1800" dirty="0"/>
            </a:br>
            <a:endParaRPr lang="fr-FR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4" b="96695" l="9862" r="99427">
                        <a14:foregroundMark x1="78326" y1="68391" x2="78326" y2="68391"/>
                        <a14:foregroundMark x1="79931" y1="64943" x2="79931" y2="64943"/>
                        <a14:foregroundMark x1="77408" y1="64368" x2="77408" y2="64368"/>
                        <a14:foregroundMark x1="75115" y1="61638" x2="75115" y2="61638"/>
                        <a14:foregroundMark x1="80161" y1="62356" x2="80161" y2="62356"/>
                        <a14:foregroundMark x1="85550" y1="60345" x2="85550" y2="60345"/>
                        <a14:foregroundMark x1="82225" y1="63218" x2="82225" y2="63218"/>
                        <a14:foregroundMark x1="86468" y1="62213" x2="86468" y2="62213"/>
                        <a14:foregroundMark x1="88073" y1="62931" x2="88073" y2="62931"/>
                        <a14:foregroundMark x1="88761" y1="56897" x2="88761" y2="56897"/>
                        <a14:foregroundMark x1="82454" y1="53161" x2="82454" y2="53161"/>
                        <a14:foregroundMark x1="79014" y1="51437" x2="79014" y2="51437"/>
                        <a14:foregroundMark x1="78555" y1="55460" x2="78555" y2="55460"/>
                        <a14:foregroundMark x1="76835" y1="57040" x2="76835" y2="57040"/>
                        <a14:foregroundMark x1="81422" y1="58190" x2="81422" y2="58190"/>
                        <a14:foregroundMark x1="91514" y1="57040" x2="91514" y2="57040"/>
                        <a14:foregroundMark x1="92546" y1="56466" x2="92546" y2="56466"/>
                        <a14:foregroundMark x1="90252" y1="55747" x2="90252" y2="55747"/>
                        <a14:foregroundMark x1="94037" y1="56178" x2="94037" y2="56178"/>
                        <a14:foregroundMark x1="94954" y1="56178" x2="94954" y2="56178"/>
                      </a14:backgroundRemoval>
                    </a14:imgEffect>
                  </a14:imgLayer>
                </a14:imgProps>
              </a:ext>
            </a:extLst>
          </a:blip>
          <a:srcRect l="16189"/>
          <a:stretch/>
        </p:blipFill>
        <p:spPr>
          <a:xfrm>
            <a:off x="251520" y="483518"/>
            <a:ext cx="1968364" cy="1874540"/>
          </a:xfrm>
          <a:prstGeom prst="rect">
            <a:avLst/>
          </a:prstGeom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092482"/>
              </p:ext>
            </p:extLst>
          </p:nvPr>
        </p:nvGraphicFramePr>
        <p:xfrm>
          <a:off x="2448966" y="987574"/>
          <a:ext cx="6096000" cy="120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5026785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343404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45959573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7675915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Code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Description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Kit embout</a:t>
                      </a:r>
                      <a:r>
                        <a:rPr lang="fr-FR" sz="1100" baseline="0" dirty="0" smtClean="0"/>
                        <a:t> terminal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Raccord mâle </a:t>
                      </a:r>
                      <a:r>
                        <a:rPr lang="fr-FR" sz="1100" dirty="0" err="1" smtClean="0"/>
                        <a:t>Wipex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427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050" dirty="0" smtClean="0"/>
                        <a:t>1083868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 smtClean="0"/>
                        <a:t>THERMO</a:t>
                      </a:r>
                      <a:r>
                        <a:rPr lang="fr-FR" sz="1050" baseline="0" dirty="0" smtClean="0"/>
                        <a:t> Single D125 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 smtClean="0"/>
                        <a:t>1083869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 smtClean="0"/>
                        <a:t>1078368</a:t>
                      </a:r>
                      <a:endParaRPr lang="fr-F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999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050" dirty="0" smtClean="0"/>
                        <a:t>1088276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dirty="0" smtClean="0"/>
                        <a:t>THERMO</a:t>
                      </a:r>
                      <a:r>
                        <a:rPr lang="fr-FR" sz="1050" baseline="0" dirty="0" smtClean="0"/>
                        <a:t> </a:t>
                      </a:r>
                      <a:r>
                        <a:rPr lang="fr-FR" sz="1050" baseline="0" dirty="0" err="1" smtClean="0"/>
                        <a:t>Twin</a:t>
                      </a:r>
                      <a:r>
                        <a:rPr lang="fr-FR" sz="1050" baseline="0" dirty="0" smtClean="0"/>
                        <a:t> 2xD75 </a:t>
                      </a:r>
                      <a:endParaRPr lang="fr-FR" sz="10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 smtClean="0"/>
                        <a:t>1088979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 smtClean="0"/>
                        <a:t>1018333</a:t>
                      </a:r>
                      <a:endParaRPr lang="fr-F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850723"/>
                  </a:ext>
                </a:extLst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596351" y="2757075"/>
            <a:ext cx="6562823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r-FR" sz="1200" b="1" dirty="0" smtClean="0"/>
              <a:t>Manchon</a:t>
            </a:r>
            <a:r>
              <a:rPr lang="fr-FR" sz="1200" dirty="0" smtClean="0"/>
              <a:t> : prendre un jeu de joints de gaine 1083872 avec manchettes thermo-rétractables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190" y="2593432"/>
            <a:ext cx="948507" cy="58465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96351" y="3218498"/>
            <a:ext cx="6562823" cy="62670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r-FR" sz="1200" b="1" dirty="0" smtClean="0"/>
              <a:t>Coude</a:t>
            </a:r>
            <a:r>
              <a:rPr lang="fr-FR" sz="1200" dirty="0" smtClean="0"/>
              <a:t> :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Pour Thermo Single D125 : 1084759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Pour Thermo </a:t>
            </a:r>
            <a:r>
              <a:rPr lang="fr-FR" sz="1200" dirty="0" err="1" smtClean="0"/>
              <a:t>Twin</a:t>
            </a:r>
            <a:r>
              <a:rPr lang="fr-FR" sz="1200" dirty="0" smtClean="0"/>
              <a:t> 2xD75 : 1088822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838" y="3121684"/>
            <a:ext cx="1000323" cy="116351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087" y="3258738"/>
            <a:ext cx="1224136" cy="88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39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6001" y="4440752"/>
            <a:ext cx="7991475" cy="45957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itle 4"/>
          <p:cNvSpPr>
            <a:spLocks noGrp="1"/>
          </p:cNvSpPr>
          <p:nvPr>
            <p:ph type="ctrTitle"/>
          </p:nvPr>
        </p:nvSpPr>
        <p:spPr>
          <a:xfrm>
            <a:off x="576001" y="1419622"/>
            <a:ext cx="7991737" cy="1201421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Merci</a:t>
            </a:r>
            <a:r>
              <a:rPr lang="en-GB" dirty="0" smtClean="0"/>
              <a:t> et </a:t>
            </a:r>
            <a:r>
              <a:rPr lang="en-GB" dirty="0" err="1" smtClean="0"/>
              <a:t>n’hésitez</a:t>
            </a:r>
            <a:r>
              <a:rPr lang="en-GB" dirty="0" smtClean="0"/>
              <a:t> pas à demander des complements </a:t>
            </a:r>
            <a:r>
              <a:rPr lang="en-GB" dirty="0" err="1" smtClean="0"/>
              <a:t>d’informations</a:t>
            </a:r>
            <a:r>
              <a:rPr lang="en-GB" dirty="0" smtClean="0"/>
              <a:t> !</a:t>
            </a:r>
            <a:endParaRPr lang="en-GB" dirty="0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8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25716"/>
              </p:ext>
            </p:extLst>
          </p:nvPr>
        </p:nvGraphicFramePr>
        <p:xfrm>
          <a:off x="323528" y="123478"/>
          <a:ext cx="8640960" cy="433894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:a16="http://schemas.microsoft.com/office/drawing/2014/main" val="3725032486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2" action="ppaction://hlinksldjump"/>
                        </a:rPr>
                        <a:t>17- Quelle</a:t>
                      </a:r>
                      <a:r>
                        <a:rPr lang="fr-FR" sz="1100" baseline="0" dirty="0" smtClean="0">
                          <a:hlinkClick r:id="rId2" action="ppaction://hlinksldjump"/>
                        </a:rPr>
                        <a:t> est la garantie sur nos canalisations </a:t>
                      </a:r>
                      <a:r>
                        <a:rPr lang="fr-FR" sz="1100" baseline="0" dirty="0" err="1" smtClean="0">
                          <a:hlinkClick r:id="rId2" action="ppaction://hlinksldjump"/>
                        </a:rPr>
                        <a:t>Ecoflex</a:t>
                      </a:r>
                      <a:r>
                        <a:rPr lang="fr-FR" sz="1100" baseline="0" dirty="0" smtClean="0">
                          <a:hlinkClick r:id="rId2" action="ppaction://hlinksldjump"/>
                        </a:rPr>
                        <a:t> et la durée de vie ? 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82639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3" action="ppaction://hlinksldjump"/>
                        </a:rPr>
                        <a:t>18- Quelle</a:t>
                      </a:r>
                      <a:r>
                        <a:rPr lang="fr-FR" sz="1100" baseline="0" dirty="0" smtClean="0">
                          <a:hlinkClick r:id="rId3" action="ppaction://hlinksldjump"/>
                        </a:rPr>
                        <a:t> est la taille des couronnes </a:t>
                      </a:r>
                      <a:r>
                        <a:rPr lang="fr-FR" sz="1100" baseline="0" dirty="0" err="1" smtClean="0">
                          <a:hlinkClick r:id="rId3" action="ppaction://hlinksldjump"/>
                        </a:rPr>
                        <a:t>Ecoflex</a:t>
                      </a:r>
                      <a:r>
                        <a:rPr lang="fr-FR" sz="1100" baseline="0" dirty="0" smtClean="0">
                          <a:hlinkClick r:id="rId3" action="ppaction://hlinksldjump"/>
                        </a:rPr>
                        <a:t> ? 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780213"/>
                  </a:ext>
                </a:extLst>
              </a:tr>
              <a:tr h="279031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hlinkClick r:id="rId4" action="ppaction://hlinksldjump"/>
                        </a:rPr>
                        <a:t>19- Quels accessoires pour </a:t>
                      </a:r>
                      <a:r>
                        <a:rPr lang="fr-FR" sz="1100" dirty="0" err="1" smtClean="0">
                          <a:hlinkClick r:id="rId4" action="ppaction://hlinksldjump"/>
                        </a:rPr>
                        <a:t>Ecoflex</a:t>
                      </a:r>
                      <a:r>
                        <a:rPr lang="fr-FR" sz="1100" dirty="0" smtClean="0">
                          <a:hlinkClick r:id="rId4" action="ppaction://hlinksldjump"/>
                        </a:rPr>
                        <a:t> Thermo D125 ou 2xD75 avec jaquette D250 ? 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56805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50801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75075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01816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01179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431019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33568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43021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77858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69043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55182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86597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44206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136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460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68288"/>
            <a:ext cx="8029377" cy="827087"/>
          </a:xfrm>
        </p:spPr>
        <p:txBody>
          <a:bodyPr/>
          <a:lstStyle/>
          <a:p>
            <a:r>
              <a:rPr lang="fr-FR" sz="1800" dirty="0"/>
              <a:t>1- Quelles sont les conditions d’utilisation de nos systèmes </a:t>
            </a:r>
            <a:r>
              <a:rPr lang="fr-FR" sz="1800" dirty="0" err="1"/>
              <a:t>Ecoflex</a:t>
            </a:r>
            <a:r>
              <a:rPr lang="fr-FR" sz="1800" dirty="0"/>
              <a:t> Thermo, Thermo PRO et Varia?</a:t>
            </a:r>
            <a:br>
              <a:rPr lang="fr-FR" sz="1800" dirty="0"/>
            </a:br>
            <a:r>
              <a:rPr lang="fr-FR" sz="1800" dirty="0"/>
              <a:t/>
            </a:r>
            <a:br>
              <a:rPr lang="fr-FR" sz="1800" dirty="0"/>
            </a:br>
            <a:endParaRPr lang="fr-FR" sz="18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574675" y="987574"/>
            <a:ext cx="7994254" cy="3311525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L</a:t>
            </a:r>
            <a:r>
              <a:rPr lang="fr-FR" dirty="0" smtClean="0"/>
              <a:t>es </a:t>
            </a:r>
            <a:r>
              <a:rPr lang="fr-FR" dirty="0"/>
              <a:t>conditions d’utilisation </a:t>
            </a:r>
            <a:r>
              <a:rPr lang="fr-FR" dirty="0" smtClean="0"/>
              <a:t>concernant les canalisations enterrées </a:t>
            </a:r>
            <a:r>
              <a:rPr lang="fr-FR" dirty="0" err="1" smtClean="0"/>
              <a:t>Ecoflex</a:t>
            </a:r>
            <a:r>
              <a:rPr lang="fr-FR" dirty="0" smtClean="0"/>
              <a:t> Thermo, Thermo PRO et Varia sont :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Application : </a:t>
            </a:r>
            <a:r>
              <a:rPr lang="fr-FR" dirty="0" smtClean="0"/>
              <a:t>distribution </a:t>
            </a:r>
            <a:r>
              <a:rPr lang="fr-FR" dirty="0"/>
              <a:t>de fluides utilisés en génie climatique tels que : </a:t>
            </a:r>
            <a:endParaRPr lang="fr-FR" dirty="0" smtClean="0"/>
          </a:p>
          <a:p>
            <a:pPr marL="537750" lvl="2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dirty="0" smtClean="0"/>
              <a:t>Réseaux </a:t>
            </a:r>
            <a:r>
              <a:rPr lang="fr-FR" dirty="0"/>
              <a:t>de </a:t>
            </a:r>
            <a:r>
              <a:rPr lang="fr-FR" b="1" dirty="0">
                <a:solidFill>
                  <a:schemeClr val="tx2"/>
                </a:solidFill>
              </a:rPr>
              <a:t>chauffage </a:t>
            </a:r>
            <a:r>
              <a:rPr lang="fr-FR" dirty="0"/>
              <a:t>ou d’</a:t>
            </a:r>
            <a:r>
              <a:rPr lang="fr-FR" b="1" dirty="0">
                <a:solidFill>
                  <a:schemeClr val="tx2"/>
                </a:solidFill>
              </a:rPr>
              <a:t>eau glacée </a:t>
            </a:r>
            <a:r>
              <a:rPr lang="fr-FR" dirty="0"/>
              <a:t>de proximité, </a:t>
            </a:r>
            <a:endParaRPr lang="fr-FR" dirty="0" smtClean="0"/>
          </a:p>
          <a:p>
            <a:pPr marL="537750" lvl="2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dirty="0" smtClean="0"/>
              <a:t>Réseaux </a:t>
            </a:r>
            <a:r>
              <a:rPr lang="fr-FR" dirty="0"/>
              <a:t>secondaires de chauffage ou de froid urbains, </a:t>
            </a:r>
            <a:endParaRPr lang="fr-FR" dirty="0" smtClean="0"/>
          </a:p>
          <a:p>
            <a:pPr marL="537750" lvl="2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dirty="0" smtClean="0"/>
              <a:t>Liaisons </a:t>
            </a:r>
            <a:r>
              <a:rPr lang="fr-FR" dirty="0"/>
              <a:t>de bâtiments à </a:t>
            </a:r>
            <a:r>
              <a:rPr lang="fr-FR" dirty="0" smtClean="0"/>
              <a:t>bâtiments</a:t>
            </a:r>
          </a:p>
          <a:p>
            <a:pPr lvl="2" indent="0">
              <a:buClr>
                <a:schemeClr val="tx1"/>
              </a:buClr>
              <a:buNone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Conditions max : </a:t>
            </a:r>
            <a:endParaRPr lang="fr-FR" dirty="0" smtClean="0"/>
          </a:p>
          <a:p>
            <a:pPr marL="537750" lvl="2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</a:rPr>
              <a:t>La température de régime permanent maximale admissible s’élève à </a:t>
            </a:r>
            <a:r>
              <a:rPr lang="fr-FR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60 </a:t>
            </a:r>
            <a:r>
              <a:rPr lang="fr-FR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°C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</a:rPr>
              <a:t> pour une pression de régime permanent maximum de </a:t>
            </a:r>
            <a:r>
              <a:rPr lang="fr-FR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6 bars</a:t>
            </a:r>
          </a:p>
          <a:p>
            <a:pPr marL="537750" lvl="2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</a:rPr>
              <a:t>La température de régime permanent maximale admissible s’élève à </a:t>
            </a:r>
            <a:r>
              <a:rPr lang="fr-FR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90 </a:t>
            </a:r>
            <a:r>
              <a:rPr lang="fr-FR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°C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</a:rPr>
              <a:t> pour une pression de régime permanent maximum de </a:t>
            </a:r>
            <a:r>
              <a:rPr lang="fr-FR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4 bars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température </a:t>
            </a:r>
            <a:r>
              <a:rPr lang="fr-FR" dirty="0" smtClean="0"/>
              <a:t>maximale en </a:t>
            </a:r>
            <a:r>
              <a:rPr lang="fr-FR" dirty="0"/>
              <a:t>cas de </a:t>
            </a:r>
            <a:r>
              <a:rPr lang="fr-FR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dysfonctionnement temporaire s’élève à 95 °C </a:t>
            </a:r>
            <a:r>
              <a:rPr lang="fr-FR" dirty="0"/>
              <a:t>pour une durée de fonctionnement de 100 heures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fr-FR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Garantie </a:t>
            </a:r>
            <a:r>
              <a:rPr lang="fr-FR" dirty="0"/>
              <a:t>du système : 10 </a:t>
            </a:r>
            <a:r>
              <a:rPr lang="fr-FR" dirty="0" smtClean="0"/>
              <a:t>ans selon les conditions d’utilisation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Durée de vie minimum estimée : 50 ans.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4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2- Quelles sont les conditions d’utilisation de nos systèmes </a:t>
            </a:r>
            <a:r>
              <a:rPr lang="fr-FR" sz="1800" dirty="0" err="1"/>
              <a:t>Ecoflex</a:t>
            </a:r>
            <a:r>
              <a:rPr lang="fr-FR" sz="1800" dirty="0"/>
              <a:t> Aqua? </a:t>
            </a:r>
            <a:br>
              <a:rPr lang="fr-FR" sz="1800" dirty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574675" y="771550"/>
            <a:ext cx="7994254" cy="3311525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Les conditions d’utilisation concernant les canalisations enterrées </a:t>
            </a:r>
            <a:r>
              <a:rPr lang="fr-FR" dirty="0" err="1"/>
              <a:t>Ecoflex</a:t>
            </a:r>
            <a:r>
              <a:rPr lang="fr-FR" dirty="0"/>
              <a:t> </a:t>
            </a:r>
            <a:r>
              <a:rPr lang="fr-FR" dirty="0" smtClean="0"/>
              <a:t> Aqua sont </a:t>
            </a:r>
            <a:r>
              <a:rPr lang="fr-FR" dirty="0"/>
              <a:t>: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Application : </a:t>
            </a:r>
            <a:r>
              <a:rPr lang="fr-FR" dirty="0" smtClean="0"/>
              <a:t>distribution </a:t>
            </a:r>
            <a:r>
              <a:rPr lang="fr-FR" dirty="0"/>
              <a:t>d’</a:t>
            </a:r>
            <a:r>
              <a:rPr lang="fr-FR" b="1" dirty="0">
                <a:solidFill>
                  <a:schemeClr val="tx2"/>
                </a:solidFill>
              </a:rPr>
              <a:t>eau chaude sanitaire </a:t>
            </a:r>
            <a:r>
              <a:rPr lang="fr-FR" dirty="0" smtClean="0"/>
              <a:t>et d’</a:t>
            </a:r>
            <a:r>
              <a:rPr lang="fr-FR" b="1" dirty="0">
                <a:solidFill>
                  <a:schemeClr val="tx2"/>
                </a:solidFill>
              </a:rPr>
              <a:t>eau</a:t>
            </a:r>
            <a:r>
              <a:rPr lang="fr-FR" dirty="0" smtClean="0"/>
              <a:t> </a:t>
            </a:r>
            <a:r>
              <a:rPr lang="fr-FR" b="1" dirty="0">
                <a:solidFill>
                  <a:schemeClr val="tx2"/>
                </a:solidFill>
              </a:rPr>
              <a:t>froide </a:t>
            </a:r>
            <a:r>
              <a:rPr lang="fr-FR" b="1" dirty="0" smtClean="0">
                <a:solidFill>
                  <a:schemeClr val="tx2"/>
                </a:solidFill>
              </a:rPr>
              <a:t>potable</a:t>
            </a:r>
            <a:endParaRPr lang="fr-FR" dirty="0"/>
          </a:p>
          <a:p>
            <a:pPr lvl="2" indent="0">
              <a:buClr>
                <a:schemeClr val="tx1"/>
              </a:buClr>
              <a:buNone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Conditions max : </a:t>
            </a:r>
          </a:p>
          <a:p>
            <a:pPr marL="537750" lvl="2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</a:rPr>
              <a:t>La température de régime permanent maximale admissible s’élève à </a:t>
            </a:r>
            <a:r>
              <a:rPr lang="fr-FR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60 °C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</a:rPr>
              <a:t> pour une pression de régime permanent maximum de </a:t>
            </a:r>
            <a:r>
              <a:rPr lang="fr-FR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10</a:t>
            </a:r>
            <a:r>
              <a:rPr lang="fr-FR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bars</a:t>
            </a:r>
          </a:p>
          <a:p>
            <a:pPr marL="537750" lvl="2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</a:rPr>
              <a:t>La température de régime permanent maximale admissible s’élève à </a:t>
            </a:r>
            <a:r>
              <a:rPr lang="fr-FR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90 °C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</a:rPr>
              <a:t> pour une pression de régime permanent maximum de </a:t>
            </a:r>
            <a:r>
              <a:rPr lang="fr-FR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6 </a:t>
            </a:r>
            <a:r>
              <a:rPr lang="fr-FR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température en cas de </a:t>
            </a:r>
            <a:r>
              <a:rPr lang="fr-FR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dysfonctionnement temporaire s’élève à 95 °C </a:t>
            </a:r>
            <a:r>
              <a:rPr lang="fr-FR" dirty="0"/>
              <a:t>pour une durée de fonctionnement de 100 heures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fr-FR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Garantie du système : 10 ans selon les conditions d’utilisation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Durée de vie minimum estimée : 50 ans.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4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3- Peut-on utiliser les canalisations Varia, Thermo et Thermo Pro pour transporter de l’eau glacée ? </a:t>
            </a:r>
            <a:br>
              <a:rPr lang="fr-FR" sz="1800" dirty="0"/>
            </a:br>
            <a:r>
              <a:rPr lang="fr-FR" sz="1800" dirty="0"/>
              <a:t/>
            </a:r>
            <a:br>
              <a:rPr lang="fr-FR" sz="1800" dirty="0"/>
            </a:br>
            <a:endParaRPr lang="fr-FR" sz="18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544025" y="1095375"/>
            <a:ext cx="7994254" cy="3311525"/>
          </a:xfrm>
        </p:spPr>
        <p:txBody>
          <a:bodyPr>
            <a:normAutofit/>
          </a:bodyPr>
          <a:lstStyle/>
          <a:p>
            <a:r>
              <a:rPr lang="fr-FR" dirty="0" smtClean="0"/>
              <a:t>Nos </a:t>
            </a:r>
            <a:r>
              <a:rPr lang="fr-FR" dirty="0"/>
              <a:t>gammes de canalisations pré-isolées </a:t>
            </a:r>
            <a:r>
              <a:rPr lang="fr-FR" dirty="0" smtClean="0"/>
              <a:t>Thermo, Thermo PRO et Varia </a:t>
            </a:r>
            <a:r>
              <a:rPr lang="fr-FR" dirty="0"/>
              <a:t>peuvent être utilisées pour une application de type « eau glacée » 10 bar, conformément à ce qui est stipulé dans </a:t>
            </a:r>
            <a:r>
              <a:rPr lang="fr-FR" dirty="0" smtClean="0"/>
              <a:t>nos avis techniques selon les con</a:t>
            </a:r>
            <a:r>
              <a:rPr lang="fr-FR" dirty="0"/>
              <a:t>ditions qui y sont plus précisément décrites. </a:t>
            </a:r>
          </a:p>
          <a:p>
            <a:endParaRPr lang="fr-FR" dirty="0" smtClean="0"/>
          </a:p>
          <a:p>
            <a:r>
              <a:rPr lang="fr-FR" dirty="0" smtClean="0"/>
              <a:t>Extrait de l’avis technique : </a:t>
            </a:r>
          </a:p>
          <a:p>
            <a:r>
              <a:rPr lang="fr-FR" sz="1200" i="1" dirty="0" smtClean="0"/>
              <a:t>« Selon </a:t>
            </a:r>
            <a:r>
              <a:rPr lang="fr-FR" sz="1200" i="1" dirty="0"/>
              <a:t>la norme ISO 10508 il est rappelé que quelle soit la classe d'application retenue le système doit également satisfaire au transport d'eau froide à 20 °C pendant 50 ans et une pression de service de 10 bars. </a:t>
            </a:r>
            <a:endParaRPr lang="fr-FR" sz="1200" i="1" dirty="0" smtClean="0"/>
          </a:p>
          <a:p>
            <a:r>
              <a:rPr lang="fr-FR" sz="1200" i="1" dirty="0"/>
              <a:t>La classe d’application « Eau glacée » telle que définie dans le Guide Technique Spécialisé (e-Cahiers CSTB 3597_V2 – Avril 2014) correspond aux installations de conditionnement d’air et de rafraîchissement dont la température minimale est de 5 °C</a:t>
            </a:r>
            <a:r>
              <a:rPr lang="fr-FR" sz="1200" i="1" dirty="0" smtClean="0"/>
              <a:t>. »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23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4675" y="261145"/>
            <a:ext cx="7994254" cy="827087"/>
          </a:xfrm>
        </p:spPr>
        <p:txBody>
          <a:bodyPr/>
          <a:lstStyle/>
          <a:p>
            <a:r>
              <a:rPr lang="fr-FR" sz="1800" dirty="0"/>
              <a:t>4- Peut-on installer les canalisations Varia, Thermo et Thermo Pro pour transporter de l’eau potable ou eau chaude sanitaire ? 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574675" y="1239839"/>
            <a:ext cx="7994254" cy="2051992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Pour transporter de l’eau potable ou de l’eau chaude sanitaire, les canalisations doivent disposer de l’Attestation de Conformité Sanitaire (ACS).</a:t>
            </a:r>
          </a:p>
          <a:p>
            <a:endParaRPr lang="fr-FR" dirty="0"/>
          </a:p>
          <a:p>
            <a:r>
              <a:rPr lang="fr-FR" dirty="0" smtClean="0"/>
              <a:t>Ne disposant pas de cette ACS, les canalisations Varia, Thermo et Thermo PRO ne </a:t>
            </a:r>
            <a:r>
              <a:rPr lang="fr-FR" b="1" dirty="0" smtClean="0">
                <a:solidFill>
                  <a:schemeClr val="tx2"/>
                </a:solidFill>
              </a:rPr>
              <a:t>peuvent pas être installées </a:t>
            </a:r>
            <a:r>
              <a:rPr lang="fr-FR" dirty="0"/>
              <a:t>pour transporter de l’eau potable ou de l’eau chaude </a:t>
            </a:r>
            <a:r>
              <a:rPr lang="fr-FR" dirty="0" smtClean="0"/>
              <a:t>sanitaire.</a:t>
            </a:r>
          </a:p>
          <a:p>
            <a:endParaRPr lang="fr-FR" dirty="0"/>
          </a:p>
          <a:p>
            <a:r>
              <a:rPr lang="fr-FR" dirty="0" smtClean="0"/>
              <a:t>Pour ces applications il faut préconiser des canalisations de type :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Ecoflex</a:t>
            </a:r>
            <a:r>
              <a:rPr lang="fr-FR" dirty="0" smtClean="0"/>
              <a:t> Aqua : eau potable et eau chaude sanitaire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Ecoflex</a:t>
            </a:r>
            <a:r>
              <a:rPr lang="fr-FR" dirty="0" smtClean="0"/>
              <a:t> Supra : eau potable froide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5- Quels raccords utiliser ?</a:t>
            </a:r>
            <a:br>
              <a:rPr lang="fr-FR" sz="1800" dirty="0"/>
            </a:br>
            <a:r>
              <a:rPr lang="fr-FR" sz="1800" dirty="0"/>
              <a:t/>
            </a:r>
            <a:br>
              <a:rPr lang="fr-FR" sz="1800" dirty="0"/>
            </a:br>
            <a:endParaRPr lang="fr-FR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574675" y="843558"/>
            <a:ext cx="7994254" cy="3311525"/>
          </a:xfrm>
        </p:spPr>
        <p:txBody>
          <a:bodyPr/>
          <a:lstStyle/>
          <a:p>
            <a:r>
              <a:rPr lang="fr-FR" dirty="0" smtClean="0"/>
              <a:t>Les raccords pouvant être utilisés par gamme et diamètre :</a:t>
            </a:r>
          </a:p>
          <a:p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343877"/>
              </p:ext>
            </p:extLst>
          </p:nvPr>
        </p:nvGraphicFramePr>
        <p:xfrm>
          <a:off x="395536" y="1490787"/>
          <a:ext cx="8316481" cy="266429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555841">
                  <a:extLst>
                    <a:ext uri="{9D8B030D-6E8A-4147-A177-3AD203B41FA5}">
                      <a16:colId xmlns:a16="http://schemas.microsoft.com/office/drawing/2014/main" val="12055938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411180418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70217434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459767177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340394593"/>
                    </a:ext>
                  </a:extLst>
                </a:gridCol>
              </a:tblGrid>
              <a:tr h="103144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Diamètres</a:t>
                      </a: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Nécessité</a:t>
                      </a:r>
                      <a:r>
                        <a:rPr lang="fr-FR" baseline="0" dirty="0" smtClean="0"/>
                        <a:t> t</a:t>
                      </a:r>
                      <a:r>
                        <a:rPr lang="fr-FR" dirty="0" smtClean="0"/>
                        <a:t>rappe</a:t>
                      </a:r>
                      <a:r>
                        <a:rPr lang="fr-FR" baseline="0" dirty="0" smtClean="0"/>
                        <a:t> de visite (si démontable)</a:t>
                      </a: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VARIA</a:t>
                      </a:r>
                      <a:r>
                        <a:rPr lang="fr-FR" baseline="0" dirty="0" smtClean="0"/>
                        <a:t>, THERMO, THERMO PRO, SUPRA</a:t>
                      </a:r>
                      <a:endParaRPr lang="fr-FR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AQUA</a:t>
                      </a:r>
                      <a:endParaRPr lang="fr-FR" dirty="0"/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371478"/>
                  </a:ext>
                </a:extLst>
              </a:tr>
              <a:tr h="572537">
                <a:tc>
                  <a:txBody>
                    <a:bodyPr/>
                    <a:lstStyle/>
                    <a:p>
                      <a:r>
                        <a:rPr lang="fr-FR" b="1" dirty="0" smtClean="0"/>
                        <a:t>Quick</a:t>
                      </a:r>
                      <a:r>
                        <a:rPr lang="fr-FR" b="1" baseline="0" dirty="0" smtClean="0"/>
                        <a:t> and </a:t>
                      </a:r>
                      <a:r>
                        <a:rPr lang="fr-FR" b="1" baseline="0" dirty="0" err="1" smtClean="0"/>
                        <a:t>Easy</a:t>
                      </a:r>
                      <a:r>
                        <a:rPr lang="fr-FR" b="1" baseline="0" dirty="0" smtClean="0"/>
                        <a:t>                         </a:t>
                      </a:r>
                      <a:endParaRPr lang="fr-FR" b="1" dirty="0"/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 à 75 mm</a:t>
                      </a: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NON</a:t>
                      </a: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solidFill>
                            <a:srgbClr val="00B050"/>
                          </a:solidFill>
                          <a:sym typeface="Webdings" panose="05030102010509060703" pitchFamily="18" charset="2"/>
                        </a:rPr>
                        <a:t></a:t>
                      </a:r>
                      <a:endParaRPr lang="fr-FR" sz="28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Webdings" panose="05030102010509060703" pitchFamily="18" charset="2"/>
                        </a:rPr>
                        <a:t></a:t>
                      </a:r>
                      <a:endParaRPr lang="fr-FR" sz="2800" kern="12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6700137"/>
                  </a:ext>
                </a:extLst>
              </a:tr>
              <a:tr h="530155">
                <a:tc>
                  <a:txBody>
                    <a:bodyPr/>
                    <a:lstStyle/>
                    <a:p>
                      <a:r>
                        <a:rPr lang="fr-FR" b="1" dirty="0" smtClean="0"/>
                        <a:t>WIPEX</a:t>
                      </a:r>
                      <a:r>
                        <a:rPr lang="fr-FR" b="1" baseline="0" dirty="0" smtClean="0"/>
                        <a:t> PN6</a:t>
                      </a:r>
                      <a:endParaRPr lang="fr-FR" b="1" dirty="0"/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25</a:t>
                      </a:r>
                      <a:r>
                        <a:rPr lang="fr-FR" baseline="0" dirty="0" smtClean="0"/>
                        <a:t> à 125 mm</a:t>
                      </a: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OUI</a:t>
                      </a: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Webdings" panose="05030102010509060703" pitchFamily="18" charset="2"/>
                        </a:rPr>
                        <a:t></a:t>
                      </a:r>
                      <a:endParaRPr lang="fr-FR" sz="2800" kern="12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FF0000"/>
                          </a:solidFill>
                          <a:sym typeface="Webdings" panose="05030102010509060703" pitchFamily="18" charset="2"/>
                        </a:rPr>
                        <a:t></a:t>
                      </a:r>
                      <a:endParaRPr lang="fr-FR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1737479"/>
                  </a:ext>
                </a:extLst>
              </a:tr>
              <a:tr h="530155">
                <a:tc>
                  <a:txBody>
                    <a:bodyPr/>
                    <a:lstStyle/>
                    <a:p>
                      <a:r>
                        <a:rPr lang="fr-FR" b="1" dirty="0" smtClean="0"/>
                        <a:t>WIPEX PN10</a:t>
                      </a:r>
                      <a:endParaRPr lang="fr-FR" b="1" dirty="0"/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25 à 110 mm</a:t>
                      </a: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OUI</a:t>
                      </a: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FF0000"/>
                          </a:solidFill>
                          <a:sym typeface="Webdings" panose="05030102010509060703" pitchFamily="18" charset="2"/>
                        </a:rPr>
                        <a:t></a:t>
                      </a:r>
                      <a:endParaRPr lang="fr-FR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Webdings" panose="05030102010509060703" pitchFamily="18" charset="2"/>
                        </a:rPr>
                        <a:t></a:t>
                      </a:r>
                      <a:endParaRPr lang="fr-FR" sz="2800" kern="12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6219407"/>
                  </a:ext>
                </a:extLst>
              </a:tr>
            </a:tbl>
          </a:graphicData>
        </a:graphic>
      </p:graphicFrame>
      <p:grpSp>
        <p:nvGrpSpPr>
          <p:cNvPr id="11" name="Groupe 10"/>
          <p:cNvGrpSpPr/>
          <p:nvPr/>
        </p:nvGrpSpPr>
        <p:grpSpPr>
          <a:xfrm>
            <a:off x="1994410" y="2602175"/>
            <a:ext cx="796630" cy="1552907"/>
            <a:chOff x="2174873" y="2603017"/>
            <a:chExt cx="796630" cy="1552907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091" l="926" r="984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873" y="2603017"/>
              <a:ext cx="796630" cy="441519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3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406" y="3675852"/>
              <a:ext cx="563563" cy="48007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520" l="1361" r="99184">
                          <a14:foregroundMark x1="8707" y1="26240" x2="8707" y2="26240"/>
                          <a14:foregroundMark x1="17551" y1="72800" x2="17551" y2="72800"/>
                          <a14:foregroundMark x1="43673" y1="88800" x2="43673" y2="888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3168" y="3141351"/>
              <a:ext cx="563563" cy="479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7262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8288"/>
            <a:ext cx="8208912" cy="827087"/>
          </a:xfrm>
        </p:spPr>
        <p:txBody>
          <a:bodyPr/>
          <a:lstStyle/>
          <a:p>
            <a:r>
              <a:rPr lang="fr-FR" sz="1800" dirty="0"/>
              <a:t>6- Comment réparer une canalisation endommagée?</a:t>
            </a:r>
            <a:br>
              <a:rPr lang="fr-FR" sz="1800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19 September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539552" y="695967"/>
            <a:ext cx="6856417" cy="3311525"/>
          </a:xfrm>
        </p:spPr>
        <p:txBody>
          <a:bodyPr>
            <a:normAutofit fontScale="92500" lnSpcReduction="20000"/>
          </a:bodyPr>
          <a:lstStyle/>
          <a:p>
            <a:pPr lvl="1" indent="0" defTabSz="457200">
              <a:buClr>
                <a:srgbClr val="A1A1A1"/>
              </a:buClr>
              <a:buSzPct val="100000"/>
              <a:buNone/>
            </a:pPr>
            <a:r>
              <a:rPr lang="en-US" sz="1500" dirty="0"/>
              <a:t>Il </a:t>
            </a:r>
            <a:r>
              <a:rPr lang="en-US" sz="1500" dirty="0" err="1"/>
              <a:t>existe</a:t>
            </a:r>
            <a:r>
              <a:rPr lang="en-US" sz="1500" dirty="0"/>
              <a:t> 2 </a:t>
            </a:r>
            <a:r>
              <a:rPr lang="en-US" sz="1500" dirty="0" err="1"/>
              <a:t>possibilités</a:t>
            </a:r>
            <a:r>
              <a:rPr lang="en-US" sz="1500" dirty="0"/>
              <a:t> pour </a:t>
            </a:r>
            <a:r>
              <a:rPr lang="en-US" sz="1500" dirty="0" err="1"/>
              <a:t>réparer</a:t>
            </a:r>
            <a:r>
              <a:rPr lang="en-US" sz="1500" dirty="0"/>
              <a:t> des </a:t>
            </a:r>
            <a:r>
              <a:rPr lang="en-US" sz="1500" dirty="0" err="1"/>
              <a:t>canalisations</a:t>
            </a:r>
            <a:r>
              <a:rPr lang="en-US" sz="1500" dirty="0"/>
              <a:t> </a:t>
            </a:r>
            <a:r>
              <a:rPr lang="en-US" sz="1500" dirty="0" err="1" smtClean="0"/>
              <a:t>endommagées</a:t>
            </a:r>
            <a:r>
              <a:rPr lang="en-US" sz="1500" dirty="0" smtClean="0"/>
              <a:t> :</a:t>
            </a:r>
            <a:endParaRPr lang="en-US" sz="1500" dirty="0"/>
          </a:p>
          <a:p>
            <a:pPr lvl="1" indent="0" defTabSz="457200">
              <a:buClr>
                <a:srgbClr val="A1A1A1"/>
              </a:buClr>
              <a:buSzPct val="100000"/>
              <a:buNone/>
            </a:pPr>
            <a:endParaRPr lang="en-US" b="1" dirty="0" smtClean="0">
              <a:solidFill>
                <a:srgbClr val="000000"/>
              </a:solidFill>
              <a:cs typeface="Arial"/>
            </a:endParaRPr>
          </a:p>
          <a:p>
            <a:pPr marL="252000" lvl="1" indent="-144000" defTabSz="457200">
              <a:buClr>
                <a:srgbClr val="A1A1A1"/>
              </a:buClr>
              <a:buSzPct val="100000"/>
            </a:pPr>
            <a:r>
              <a:rPr lang="en-US" b="1" dirty="0" smtClean="0">
                <a:solidFill>
                  <a:srgbClr val="000000"/>
                </a:solidFill>
                <a:cs typeface="Arial"/>
              </a:rPr>
              <a:t>Option 1:</a:t>
            </a:r>
          </a:p>
          <a:p>
            <a:pPr lvl="1" indent="0" defTabSz="457200">
              <a:buClr>
                <a:srgbClr val="A1A1A1"/>
              </a:buClr>
              <a:buSzPct val="100000"/>
              <a:buNone/>
            </a:pPr>
            <a:r>
              <a:rPr lang="en-US" dirty="0" err="1" smtClean="0">
                <a:solidFill>
                  <a:srgbClr val="000000"/>
                </a:solidFill>
                <a:cs typeface="Arial"/>
              </a:rPr>
              <a:t>Utiliser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le kit de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réparation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thermorétractable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qui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permet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de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réparer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une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canalisation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dont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la protection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extérieure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a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été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légèrement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endommagée</a:t>
            </a:r>
            <a:endParaRPr lang="en-US" dirty="0" smtClean="0">
              <a:solidFill>
                <a:srgbClr val="000000"/>
              </a:solidFill>
              <a:cs typeface="Arial"/>
            </a:endParaRPr>
          </a:p>
          <a:p>
            <a:pPr marL="396000" lvl="2" defTabSz="457200">
              <a:buClr>
                <a:srgbClr val="A1A1A1"/>
              </a:buClr>
              <a:buSzPct val="100000"/>
            </a:pPr>
            <a:r>
              <a:rPr lang="en-US" dirty="0" smtClean="0">
                <a:solidFill>
                  <a:srgbClr val="000000"/>
                </a:solidFill>
                <a:cs typeface="Arial"/>
              </a:rPr>
              <a:t>1036014 pour les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gaines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extérieures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de 140 à 200 mm</a:t>
            </a:r>
          </a:p>
          <a:p>
            <a:pPr marL="396000" lvl="2" defTabSz="457200">
              <a:buClr>
                <a:srgbClr val="A1A1A1"/>
              </a:buClr>
              <a:buSzPct val="100000"/>
            </a:pPr>
            <a:r>
              <a:rPr lang="en-US" dirty="0" smtClean="0">
                <a:solidFill>
                  <a:srgbClr val="000000"/>
                </a:solidFill>
                <a:cs typeface="Arial"/>
              </a:rPr>
              <a:t>1036012 </a:t>
            </a:r>
            <a:r>
              <a:rPr lang="en-US" dirty="0">
                <a:solidFill>
                  <a:srgbClr val="000000"/>
                </a:solidFill>
                <a:cs typeface="Arial"/>
              </a:rPr>
              <a:t>pour les </a:t>
            </a:r>
            <a:r>
              <a:rPr lang="en-US" dirty="0" err="1">
                <a:solidFill>
                  <a:srgbClr val="000000"/>
                </a:solidFill>
                <a:cs typeface="Arial"/>
              </a:rPr>
              <a:t>gaines</a:t>
            </a:r>
            <a:r>
              <a:rPr lang="en-US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cs typeface="Arial"/>
              </a:rPr>
              <a:t>extérieures</a:t>
            </a:r>
            <a:r>
              <a:rPr lang="en-US" dirty="0">
                <a:solidFill>
                  <a:srgbClr val="000000"/>
                </a:solidFill>
                <a:cs typeface="Arial"/>
              </a:rPr>
              <a:t> de 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68 à 90 mm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lvl="1" indent="0" defTabSz="457200">
              <a:buClr>
                <a:srgbClr val="A1A1A1"/>
              </a:buClr>
              <a:buSzPct val="100000"/>
              <a:buNone/>
            </a:pPr>
            <a:endParaRPr lang="en-US" sz="500" b="1" dirty="0" smtClean="0">
              <a:solidFill>
                <a:srgbClr val="000000"/>
              </a:solidFill>
              <a:cs typeface="Arial"/>
            </a:endParaRPr>
          </a:p>
          <a:p>
            <a:pPr lvl="1" indent="0" defTabSz="457200">
              <a:buClr>
                <a:srgbClr val="A1A1A1"/>
              </a:buClr>
              <a:buSzPct val="100000"/>
              <a:buNone/>
            </a:pPr>
            <a:r>
              <a:rPr lang="en-US" sz="1300" i="1" dirty="0" smtClean="0">
                <a:solidFill>
                  <a:srgbClr val="000000"/>
                </a:solidFill>
                <a:cs typeface="Arial"/>
              </a:rPr>
              <a:t>Attention  </a:t>
            </a:r>
          </a:p>
          <a:p>
            <a:pPr marL="393750" lvl="1" indent="-285750" defTabSz="457200">
              <a:buClr>
                <a:srgbClr val="A1A1A1"/>
              </a:buClr>
              <a:buSzPct val="100000"/>
              <a:buFontTx/>
              <a:buChar char="-"/>
            </a:pPr>
            <a:r>
              <a:rPr lang="en-US" sz="1300" i="1" dirty="0" err="1" smtClean="0">
                <a:solidFill>
                  <a:srgbClr val="000000"/>
                </a:solidFill>
                <a:cs typeface="Arial"/>
              </a:rPr>
              <a:t>suivre</a:t>
            </a:r>
            <a:r>
              <a:rPr lang="en-US" sz="1300" i="1" dirty="0" smtClean="0">
                <a:solidFill>
                  <a:srgbClr val="000000"/>
                </a:solidFill>
                <a:cs typeface="Arial"/>
              </a:rPr>
              <a:t> la notice </a:t>
            </a:r>
            <a:r>
              <a:rPr lang="en-US" sz="1300" i="1" dirty="0" err="1" smtClean="0">
                <a:solidFill>
                  <a:srgbClr val="000000"/>
                </a:solidFill>
                <a:cs typeface="Arial"/>
              </a:rPr>
              <a:t>d’installation</a:t>
            </a:r>
            <a:endParaRPr lang="en-US" sz="1300" i="1" dirty="0" smtClean="0">
              <a:solidFill>
                <a:srgbClr val="000000"/>
              </a:solidFill>
              <a:cs typeface="Arial"/>
            </a:endParaRPr>
          </a:p>
          <a:p>
            <a:pPr marL="393750" lvl="1" indent="-285750" defTabSz="457200">
              <a:buClr>
                <a:srgbClr val="A1A1A1"/>
              </a:buClr>
              <a:buSzPct val="100000"/>
              <a:buFontTx/>
              <a:buChar char="-"/>
            </a:pPr>
            <a:r>
              <a:rPr lang="en-US" sz="1300" i="1" dirty="0" err="1" smtClean="0">
                <a:solidFill>
                  <a:srgbClr val="000000"/>
                </a:solidFill>
                <a:cs typeface="Arial"/>
              </a:rPr>
              <a:t>Utiliser</a:t>
            </a:r>
            <a:r>
              <a:rPr lang="en-US" sz="1300" i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1300" i="1" dirty="0" err="1" smtClean="0">
                <a:solidFill>
                  <a:srgbClr val="000000"/>
                </a:solidFill>
                <a:cs typeface="Arial"/>
              </a:rPr>
              <a:t>toujours</a:t>
            </a:r>
            <a:r>
              <a:rPr lang="en-US" sz="1300" i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1300" i="1" dirty="0" err="1" smtClean="0">
                <a:solidFill>
                  <a:srgbClr val="000000"/>
                </a:solidFill>
                <a:cs typeface="Arial"/>
              </a:rPr>
              <a:t>une</a:t>
            </a:r>
            <a:r>
              <a:rPr lang="en-US" sz="1300" i="1" dirty="0" smtClean="0">
                <a:solidFill>
                  <a:srgbClr val="000000"/>
                </a:solidFill>
                <a:cs typeface="Arial"/>
              </a:rPr>
              <a:t> flame </a:t>
            </a:r>
            <a:r>
              <a:rPr lang="en-US" sz="1300" i="1" dirty="0" err="1" smtClean="0">
                <a:solidFill>
                  <a:srgbClr val="000000"/>
                </a:solidFill>
                <a:cs typeface="Arial"/>
              </a:rPr>
              <a:t>douce</a:t>
            </a:r>
            <a:r>
              <a:rPr lang="en-US" sz="1300" i="1" dirty="0" smtClean="0">
                <a:solidFill>
                  <a:srgbClr val="000000"/>
                </a:solidFill>
                <a:cs typeface="Arial"/>
              </a:rPr>
              <a:t> pour </a:t>
            </a:r>
            <a:r>
              <a:rPr lang="en-US" sz="1300" i="1" dirty="0" err="1" smtClean="0">
                <a:solidFill>
                  <a:srgbClr val="000000"/>
                </a:solidFill>
                <a:cs typeface="Arial"/>
              </a:rPr>
              <a:t>retracter</a:t>
            </a:r>
            <a:r>
              <a:rPr lang="en-US" sz="1300" i="1" dirty="0" smtClean="0">
                <a:solidFill>
                  <a:srgbClr val="000000"/>
                </a:solidFill>
                <a:cs typeface="Arial"/>
              </a:rPr>
              <a:t> le </a:t>
            </a:r>
            <a:r>
              <a:rPr lang="en-US" sz="1300" i="1" dirty="0" err="1" smtClean="0">
                <a:solidFill>
                  <a:srgbClr val="000000"/>
                </a:solidFill>
                <a:cs typeface="Arial"/>
              </a:rPr>
              <a:t>matériau</a:t>
            </a:r>
            <a:r>
              <a:rPr lang="en-US" sz="1300" i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1300" i="1" dirty="0" err="1" smtClean="0">
                <a:solidFill>
                  <a:srgbClr val="000000"/>
                </a:solidFill>
                <a:cs typeface="Arial"/>
              </a:rPr>
              <a:t>proprement</a:t>
            </a:r>
            <a:endParaRPr lang="en-US" sz="1300" i="1" dirty="0" smtClean="0">
              <a:solidFill>
                <a:srgbClr val="000000"/>
              </a:solidFill>
              <a:cs typeface="Arial"/>
            </a:endParaRPr>
          </a:p>
          <a:p>
            <a:pPr marL="393750" lvl="1" indent="-285750" defTabSz="457200">
              <a:buClr>
                <a:srgbClr val="A1A1A1"/>
              </a:buClr>
              <a:buSzPct val="100000"/>
              <a:buFontTx/>
              <a:buChar char="-"/>
            </a:pPr>
            <a:r>
              <a:rPr lang="en-US" sz="1300" i="1" dirty="0">
                <a:solidFill>
                  <a:srgbClr val="000000"/>
                </a:solidFill>
                <a:cs typeface="Arial"/>
              </a:rPr>
              <a:t>F</a:t>
            </a:r>
            <a:r>
              <a:rPr lang="en-US" sz="1300" i="1" dirty="0" smtClean="0">
                <a:solidFill>
                  <a:srgbClr val="000000"/>
                </a:solidFill>
                <a:cs typeface="Arial"/>
              </a:rPr>
              <a:t>aire attention à ne pas </a:t>
            </a:r>
            <a:r>
              <a:rPr lang="en-US" sz="1300" i="1" dirty="0" err="1" smtClean="0">
                <a:solidFill>
                  <a:srgbClr val="000000"/>
                </a:solidFill>
                <a:cs typeface="Arial"/>
              </a:rPr>
              <a:t>surchauffer</a:t>
            </a:r>
            <a:r>
              <a:rPr lang="en-US" sz="1300" i="1" dirty="0" smtClean="0">
                <a:solidFill>
                  <a:srgbClr val="000000"/>
                </a:solidFill>
                <a:cs typeface="Arial"/>
              </a:rPr>
              <a:t> la </a:t>
            </a:r>
            <a:r>
              <a:rPr lang="en-US" sz="1300" i="1" dirty="0" err="1" smtClean="0">
                <a:solidFill>
                  <a:srgbClr val="000000"/>
                </a:solidFill>
                <a:cs typeface="Arial"/>
              </a:rPr>
              <a:t>gaine</a:t>
            </a:r>
            <a:r>
              <a:rPr lang="en-US" sz="1300" i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1300" i="1" dirty="0" err="1" smtClean="0">
                <a:solidFill>
                  <a:srgbClr val="000000"/>
                </a:solidFill>
                <a:cs typeface="Arial"/>
              </a:rPr>
              <a:t>extérieure</a:t>
            </a:r>
            <a:r>
              <a:rPr lang="en-US" sz="1300" i="1" dirty="0" smtClean="0">
                <a:solidFill>
                  <a:srgbClr val="000000"/>
                </a:solidFill>
                <a:cs typeface="Arial"/>
              </a:rPr>
              <a:t> de la </a:t>
            </a:r>
            <a:r>
              <a:rPr lang="en-US" sz="1300" i="1" dirty="0" err="1" smtClean="0">
                <a:solidFill>
                  <a:srgbClr val="000000"/>
                </a:solidFill>
                <a:cs typeface="Arial"/>
              </a:rPr>
              <a:t>canallisation</a:t>
            </a:r>
            <a:r>
              <a:rPr lang="en-US" sz="1300" i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1300" i="1" dirty="0" err="1" smtClean="0">
                <a:solidFill>
                  <a:srgbClr val="000000"/>
                </a:solidFill>
                <a:cs typeface="Arial"/>
              </a:rPr>
              <a:t>près</a:t>
            </a:r>
            <a:r>
              <a:rPr lang="en-US" sz="1300" i="1" dirty="0" smtClean="0">
                <a:solidFill>
                  <a:srgbClr val="000000"/>
                </a:solidFill>
                <a:cs typeface="Arial"/>
              </a:rPr>
              <a:t> de la </a:t>
            </a:r>
            <a:r>
              <a:rPr lang="en-US" sz="1300" i="1" dirty="0" err="1" smtClean="0">
                <a:solidFill>
                  <a:srgbClr val="000000"/>
                </a:solidFill>
                <a:cs typeface="Arial"/>
              </a:rPr>
              <a:t>manchette</a:t>
            </a:r>
            <a:r>
              <a:rPr lang="en-US" sz="1300" i="1" dirty="0" smtClean="0">
                <a:solidFill>
                  <a:srgbClr val="000000"/>
                </a:solidFill>
                <a:cs typeface="Arial"/>
              </a:rPr>
              <a:t> de </a:t>
            </a:r>
            <a:r>
              <a:rPr lang="en-US" sz="1300" i="1" dirty="0" err="1" smtClean="0">
                <a:solidFill>
                  <a:srgbClr val="000000"/>
                </a:solidFill>
                <a:cs typeface="Arial"/>
              </a:rPr>
              <a:t>réparation</a:t>
            </a:r>
            <a:endParaRPr lang="en-US" sz="1300" i="1" dirty="0" smtClean="0">
              <a:solidFill>
                <a:srgbClr val="000000"/>
              </a:solidFill>
              <a:cs typeface="Arial"/>
            </a:endParaRPr>
          </a:p>
          <a:p>
            <a:pPr lvl="1" indent="0" defTabSz="457200">
              <a:buClr>
                <a:srgbClr val="A1A1A1"/>
              </a:buClr>
              <a:buSzPct val="100000"/>
              <a:buNone/>
            </a:pPr>
            <a:endParaRPr lang="en-US" b="1" dirty="0" smtClean="0">
              <a:solidFill>
                <a:srgbClr val="000000"/>
              </a:solidFill>
              <a:cs typeface="Arial"/>
            </a:endParaRPr>
          </a:p>
          <a:p>
            <a:pPr lvl="1" indent="0" defTabSz="457200">
              <a:buClr>
                <a:srgbClr val="A1A1A1"/>
              </a:buClr>
              <a:buSzPct val="100000"/>
              <a:buNone/>
            </a:pPr>
            <a:endParaRPr lang="en-US" b="1" dirty="0" smtClean="0">
              <a:solidFill>
                <a:srgbClr val="000000"/>
              </a:solidFill>
              <a:cs typeface="Arial"/>
            </a:endParaRPr>
          </a:p>
          <a:p>
            <a:pPr marL="252000" lvl="1" indent="-144000" defTabSz="457200">
              <a:buClr>
                <a:srgbClr val="A1A1A1"/>
              </a:buClr>
              <a:buSzPct val="100000"/>
            </a:pPr>
            <a:r>
              <a:rPr lang="en-US" b="1" dirty="0" smtClean="0">
                <a:solidFill>
                  <a:srgbClr val="000000"/>
                </a:solidFill>
                <a:cs typeface="Arial"/>
              </a:rPr>
              <a:t>Option </a:t>
            </a:r>
            <a:r>
              <a:rPr lang="en-US" b="1" dirty="0">
                <a:solidFill>
                  <a:srgbClr val="000000"/>
                </a:solidFill>
                <a:cs typeface="Arial"/>
              </a:rPr>
              <a:t>2</a:t>
            </a:r>
            <a:r>
              <a:rPr lang="en-US" b="1" dirty="0" smtClean="0">
                <a:solidFill>
                  <a:srgbClr val="000000"/>
                </a:solidFill>
                <a:cs typeface="Arial"/>
              </a:rPr>
              <a:t>: </a:t>
            </a:r>
            <a:endParaRPr lang="en-US" b="1" dirty="0">
              <a:solidFill>
                <a:srgbClr val="000000"/>
              </a:solidFill>
              <a:cs typeface="Arial"/>
            </a:endParaRPr>
          </a:p>
          <a:p>
            <a:pPr lvl="1" indent="0" defTabSz="457200">
              <a:buClr>
                <a:srgbClr val="A1A1A1"/>
              </a:buClr>
              <a:buSzPct val="100000"/>
              <a:buNone/>
            </a:pPr>
            <a:r>
              <a:rPr lang="en-US" dirty="0" err="1" smtClean="0">
                <a:solidFill>
                  <a:srgbClr val="000000"/>
                </a:solidFill>
                <a:cs typeface="Arial"/>
              </a:rPr>
              <a:t>Utiliser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un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manchon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isolé</a:t>
            </a:r>
            <a:endParaRPr lang="en-US" dirty="0" smtClean="0">
              <a:solidFill>
                <a:srgbClr val="000000"/>
              </a:solidFill>
              <a:cs typeface="Arial"/>
            </a:endParaRPr>
          </a:p>
          <a:p>
            <a:pPr marL="396000" lvl="2" defTabSz="457200">
              <a:buClr>
                <a:srgbClr val="A1A1A1"/>
              </a:buClr>
              <a:buSzPct val="100000"/>
            </a:pPr>
            <a:r>
              <a:rPr lang="en-US" dirty="0" smtClean="0">
                <a:solidFill>
                  <a:srgbClr val="000000"/>
                </a:solidFill>
                <a:cs typeface="Arial"/>
              </a:rPr>
              <a:t>1060984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Manchon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d’isolation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pour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gaines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extérieures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de 140 à 200 mm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marL="252000" lvl="1" indent="-144000" defTabSz="457200">
              <a:buClr>
                <a:srgbClr val="A1A1A1"/>
              </a:buClr>
              <a:buSzPct val="100000"/>
            </a:pPr>
            <a:endParaRPr lang="en-US" sz="80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969" y="1491630"/>
            <a:ext cx="1508534" cy="842756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657" y="3506761"/>
            <a:ext cx="1618642" cy="100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19739"/>
      </p:ext>
    </p:extLst>
  </p:cSld>
  <p:clrMapOvr>
    <a:masterClrMapping/>
  </p:clrMapOvr>
</p:sld>
</file>

<file path=ppt/theme/theme1.xml><?xml version="1.0" encoding="utf-8"?>
<a:theme xmlns:a="http://schemas.openxmlformats.org/drawingml/2006/main" name="Uponor Title and End Slides">
  <a:themeElements>
    <a:clrScheme name="Uponor">
      <a:dk1>
        <a:srgbClr val="000000"/>
      </a:dk1>
      <a:lt1>
        <a:srgbClr val="FFFFFF"/>
      </a:lt1>
      <a:dk2>
        <a:srgbClr val="0062C8"/>
      </a:dk2>
      <a:lt2>
        <a:srgbClr val="A1A1A1"/>
      </a:lt2>
      <a:accent1>
        <a:srgbClr val="333F48"/>
      </a:accent1>
      <a:accent2>
        <a:srgbClr val="8CD600"/>
      </a:accent2>
      <a:accent3>
        <a:srgbClr val="FFA300"/>
      </a:accent3>
      <a:accent4>
        <a:srgbClr val="FCE300"/>
      </a:accent4>
      <a:accent5>
        <a:srgbClr val="EF3354"/>
      </a:accent5>
      <a:accent6>
        <a:srgbClr val="BD51A2"/>
      </a:accent6>
      <a:hlink>
        <a:srgbClr val="0062C8"/>
      </a:hlink>
      <a:folHlink>
        <a:srgbClr val="0062C8"/>
      </a:folHlink>
    </a:clrScheme>
    <a:fontScheme name="Uponor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F745483-8BFA-45EF-BBF9-C96FCB59E527}" vid="{9C7E49B6-8C74-4E94-AEDC-582C0862DB24}"/>
    </a:ext>
  </a:extLst>
</a:theme>
</file>

<file path=ppt/theme/theme2.xml><?xml version="1.0" encoding="utf-8"?>
<a:theme xmlns:a="http://schemas.openxmlformats.org/drawingml/2006/main" name="Uponor Content Slides">
  <a:themeElements>
    <a:clrScheme name="Uponor">
      <a:dk1>
        <a:srgbClr val="000000"/>
      </a:dk1>
      <a:lt1>
        <a:srgbClr val="FFFFFF"/>
      </a:lt1>
      <a:dk2>
        <a:srgbClr val="0062C8"/>
      </a:dk2>
      <a:lt2>
        <a:srgbClr val="A1A1A1"/>
      </a:lt2>
      <a:accent1>
        <a:srgbClr val="333F48"/>
      </a:accent1>
      <a:accent2>
        <a:srgbClr val="8CD600"/>
      </a:accent2>
      <a:accent3>
        <a:srgbClr val="FFA300"/>
      </a:accent3>
      <a:accent4>
        <a:srgbClr val="FCE300"/>
      </a:accent4>
      <a:accent5>
        <a:srgbClr val="EF3354"/>
      </a:accent5>
      <a:accent6>
        <a:srgbClr val="BD51A2"/>
      </a:accent6>
      <a:hlink>
        <a:srgbClr val="0062C8"/>
      </a:hlink>
      <a:folHlink>
        <a:srgbClr val="0062C8"/>
      </a:folHlink>
    </a:clrScheme>
    <a:fontScheme name="Uponor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36000" tIns="36000" rIns="36000" bIns="36000" rtlCol="0">
        <a:spAutoFit/>
      </a:bodyPr>
      <a:lstStyle>
        <a:defPPr>
          <a:defRPr sz="14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F745483-8BFA-45EF-BBF9-C96FCB59E527}" vid="{51C0EEB5-5B8F-4C8E-935D-5167207C5422}"/>
    </a:ext>
  </a:extLst>
</a:theme>
</file>

<file path=ppt/theme/theme3.xml><?xml version="1.0" encoding="utf-8"?>
<a:theme xmlns:a="http://schemas.openxmlformats.org/drawingml/2006/main" name="Uponor XL Text Slides">
  <a:themeElements>
    <a:clrScheme name="Uponor">
      <a:dk1>
        <a:srgbClr val="000000"/>
      </a:dk1>
      <a:lt1>
        <a:srgbClr val="FFFFFF"/>
      </a:lt1>
      <a:dk2>
        <a:srgbClr val="0062C8"/>
      </a:dk2>
      <a:lt2>
        <a:srgbClr val="A1A1A1"/>
      </a:lt2>
      <a:accent1>
        <a:srgbClr val="333F48"/>
      </a:accent1>
      <a:accent2>
        <a:srgbClr val="8CD600"/>
      </a:accent2>
      <a:accent3>
        <a:srgbClr val="FFA300"/>
      </a:accent3>
      <a:accent4>
        <a:srgbClr val="FCE300"/>
      </a:accent4>
      <a:accent5>
        <a:srgbClr val="EF3354"/>
      </a:accent5>
      <a:accent6>
        <a:srgbClr val="BD51A2"/>
      </a:accent6>
      <a:hlink>
        <a:srgbClr val="0062C8"/>
      </a:hlink>
      <a:folHlink>
        <a:srgbClr val="0062C8"/>
      </a:folHlink>
    </a:clrScheme>
    <a:fontScheme name="Uponor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36000" tIns="36000" rIns="36000" bIns="36000" rtlCol="0">
        <a:spAutoFit/>
      </a:bodyPr>
      <a:lstStyle>
        <a:defPPr>
          <a:defRPr sz="14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F745483-8BFA-45EF-BBF9-C96FCB59E527}" vid="{AEDA64FB-FD39-465A-864E-6CCB2F93360D}"/>
    </a:ext>
  </a:extLst>
</a:theme>
</file>

<file path=ppt/theme/theme4.xml><?xml version="1.0" encoding="utf-8"?>
<a:theme xmlns:a="http://schemas.openxmlformats.org/drawingml/2006/main" name="Uponor Chapter Opening Slides">
  <a:themeElements>
    <a:clrScheme name="Uponor">
      <a:dk1>
        <a:srgbClr val="000000"/>
      </a:dk1>
      <a:lt1>
        <a:srgbClr val="FFFFFF"/>
      </a:lt1>
      <a:dk2>
        <a:srgbClr val="0062C8"/>
      </a:dk2>
      <a:lt2>
        <a:srgbClr val="A1A1A1"/>
      </a:lt2>
      <a:accent1>
        <a:srgbClr val="333F48"/>
      </a:accent1>
      <a:accent2>
        <a:srgbClr val="8CD600"/>
      </a:accent2>
      <a:accent3>
        <a:srgbClr val="FFA300"/>
      </a:accent3>
      <a:accent4>
        <a:srgbClr val="FCE300"/>
      </a:accent4>
      <a:accent5>
        <a:srgbClr val="EF3354"/>
      </a:accent5>
      <a:accent6>
        <a:srgbClr val="BD51A2"/>
      </a:accent6>
      <a:hlink>
        <a:srgbClr val="0062C8"/>
      </a:hlink>
      <a:folHlink>
        <a:srgbClr val="0062C8"/>
      </a:folHlink>
    </a:clrScheme>
    <a:fontScheme name="Uponor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F745483-8BFA-45EF-BBF9-C96FCB59E527}" vid="{A7E967FC-C3FD-4684-AE51-9D3DDBD591E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F94326B9D5D74390E38E223430532D" ma:contentTypeVersion="1" ma:contentTypeDescription="Create a new document." ma:contentTypeScope="" ma:versionID="9802237eea042134d85bf7cede642537">
  <xsd:schema xmlns:xsd="http://www.w3.org/2001/XMLSchema" xmlns:xs="http://www.w3.org/2001/XMLSchema" xmlns:p="http://schemas.microsoft.com/office/2006/metadata/properties" xmlns:ns2="d36af98f-4313-4f7f-95c8-1993c06237b6" targetNamespace="http://schemas.microsoft.com/office/2006/metadata/properties" ma:root="true" ma:fieldsID="cc6f46b5bc74a911ab7e12f7d64067e8" ns2:_="">
    <xsd:import namespace="d36af98f-4313-4f7f-95c8-1993c06237b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af98f-4313-4f7f-95c8-1993c06237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1CC33E-6DA1-42CA-8A76-EF1EC122E3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6af98f-4313-4f7f-95c8-1993c06237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053459-4162-4F74-9E7E-EB268CE455F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36af98f-4313-4f7f-95c8-1993c06237b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A9FB5F1-D728-46DC-B6A9-466C9B7A15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160412 Uponor Master Template (Widescreen)</Template>
  <TotalTime>3844</TotalTime>
  <Words>1961</Words>
  <Application>Microsoft Office PowerPoint</Application>
  <PresentationFormat>Affichage à l'écran (16:9)</PresentationFormat>
  <Paragraphs>253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Arial</vt:lpstr>
      <vt:lpstr>ArialMT</vt:lpstr>
      <vt:lpstr>Calibri</vt:lpstr>
      <vt:lpstr>Webdings</vt:lpstr>
      <vt:lpstr>Wingdings</vt:lpstr>
      <vt:lpstr>Uponor Title and End Slides</vt:lpstr>
      <vt:lpstr>Uponor Content Slides</vt:lpstr>
      <vt:lpstr>Uponor XL Text Slides</vt:lpstr>
      <vt:lpstr>Uponor Chapter Opening Slides</vt:lpstr>
      <vt:lpstr>Systèmes de canalisations enterrées Questions fréquentes – 19/09/2019</vt:lpstr>
      <vt:lpstr>Présentation PowerPoint</vt:lpstr>
      <vt:lpstr>Présentation PowerPoint</vt:lpstr>
      <vt:lpstr>1- Quelles sont les conditions d’utilisation de nos systèmes Ecoflex Thermo, Thermo PRO et Varia?  </vt:lpstr>
      <vt:lpstr>2- Quelles sont les conditions d’utilisation de nos systèmes Ecoflex Aqua?   </vt:lpstr>
      <vt:lpstr>3- Peut-on utiliser les canalisations Varia, Thermo et Thermo Pro pour transporter de l’eau glacée ?   </vt:lpstr>
      <vt:lpstr>4- Peut-on installer les canalisations Varia, Thermo et Thermo Pro pour transporter de l’eau potable ou eau chaude sanitaire ? </vt:lpstr>
      <vt:lpstr>5- Quels raccords utiliser ?  </vt:lpstr>
      <vt:lpstr>6- Comment réparer une canalisation endommagée?  </vt:lpstr>
      <vt:lpstr>7- Comment manipuler les couronnes d’Ecoflex?  </vt:lpstr>
      <vt:lpstr>8- Peut-on utiliser nos canalisations Ecoflex au-delà de 95°C?  </vt:lpstr>
      <vt:lpstr>9- A quelles conditions extérieures peut-on installer des canalisations Ecoflex ? </vt:lpstr>
      <vt:lpstr>10- Peut-on installer des canalisations Ecoflex en aérien ?  </vt:lpstr>
      <vt:lpstr>11- A quelle profondeur doit-on installer les canalisations enterrées ?  </vt:lpstr>
      <vt:lpstr>12- Comment l’installateur doit-il prendre en compte la dilatation ?  </vt:lpstr>
      <vt:lpstr>13- Peut-on transporter de l’eau de piscine dans les canalisations PEX ?  </vt:lpstr>
      <vt:lpstr>14- Quelle est la différence entre Ecoflex Thermo et Ecoflex Thermo PRO ? </vt:lpstr>
      <vt:lpstr>15- Est-ce que je peux combiner des canalisations Ecoflex Thermo et Ecoflex Thermo PRO ? </vt:lpstr>
      <vt:lpstr>16- Quelle est la différence d’installation de l’embout terminal entre Thermo PRO et Thermo ? </vt:lpstr>
      <vt:lpstr>17- Quelle est la garantie sur nos canalisations Ecoflex et la durée de vie ?  </vt:lpstr>
      <vt:lpstr>18- Quelle est la taille des couronnes Ecoflex</vt:lpstr>
      <vt:lpstr>19- Quels accessoires pour Thermo D125 ou 2xD75 avec jaquette D250 ?  </vt:lpstr>
      <vt:lpstr>Merci et n’hésitez pas à demander des complements d’informations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Slide Library</dc:title>
  <dc:creator>Uponor Corporation</dc:creator>
  <cp:lastModifiedBy>Lebreton, Sabrina</cp:lastModifiedBy>
  <cp:revision>68</cp:revision>
  <dcterms:created xsi:type="dcterms:W3CDTF">2016-04-15T08:45:27Z</dcterms:created>
  <dcterms:modified xsi:type="dcterms:W3CDTF">2019-09-19T14:49:23Z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98db05b-8d0f-4671-968e-683e694bb3b1_Enabled">
    <vt:lpwstr>True</vt:lpwstr>
  </property>
  <property fmtid="{D5CDD505-2E9C-101B-9397-08002B2CF9AE}" pid="3" name="MSIP_Label_d98db05b-8d0f-4671-968e-683e694bb3b1_SiteId">
    <vt:lpwstr>a4f1aa99-bd23-4521-a3c0-1d07bdce1616</vt:lpwstr>
  </property>
  <property fmtid="{D5CDD505-2E9C-101B-9397-08002B2CF9AE}" pid="4" name="MSIP_Label_d98db05b-8d0f-4671-968e-683e694bb3b1_Owner">
    <vt:lpwstr>sabrina.lebreton@uponor.com</vt:lpwstr>
  </property>
  <property fmtid="{D5CDD505-2E9C-101B-9397-08002B2CF9AE}" pid="5" name="MSIP_Label_d98db05b-8d0f-4671-968e-683e694bb3b1_SetDate">
    <vt:lpwstr>2019-08-13T08:06:51.4367996Z</vt:lpwstr>
  </property>
  <property fmtid="{D5CDD505-2E9C-101B-9397-08002B2CF9AE}" pid="6" name="MSIP_Label_d98db05b-8d0f-4671-968e-683e694bb3b1_Name">
    <vt:lpwstr>Internal</vt:lpwstr>
  </property>
  <property fmtid="{D5CDD505-2E9C-101B-9397-08002B2CF9AE}" pid="7" name="MSIP_Label_d98db05b-8d0f-4671-968e-683e694bb3b1_Application">
    <vt:lpwstr>Microsoft Azure Information Protection</vt:lpwstr>
  </property>
  <property fmtid="{D5CDD505-2E9C-101B-9397-08002B2CF9AE}" pid="8" name="MSIP_Label_d98db05b-8d0f-4671-968e-683e694bb3b1_Extended_MSFT_Method">
    <vt:lpwstr>Automatic</vt:lpwstr>
  </property>
  <property fmtid="{D5CDD505-2E9C-101B-9397-08002B2CF9AE}" pid="9" name="Sensitivity">
    <vt:lpwstr>Internal</vt:lpwstr>
  </property>
  <property fmtid="{D5CDD505-2E9C-101B-9397-08002B2CF9AE}" pid="10" name="ContentTypeId">
    <vt:lpwstr>0x0101005EF94326B9D5D74390E38E223430532D</vt:lpwstr>
  </property>
</Properties>
</file>