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699" r:id="rId2"/>
    <p:sldMasterId id="2147483709" r:id="rId3"/>
    <p:sldMasterId id="2147483690" r:id="rId4"/>
  </p:sldMasterIdLst>
  <p:notesMasterIdLst>
    <p:notesMasterId r:id="rId35"/>
  </p:notesMasterIdLst>
  <p:sldIdLst>
    <p:sldId id="266" r:id="rId5"/>
    <p:sldId id="267" r:id="rId6"/>
    <p:sldId id="336" r:id="rId7"/>
    <p:sldId id="334" r:id="rId8"/>
    <p:sldId id="304" r:id="rId9"/>
    <p:sldId id="305" r:id="rId10"/>
    <p:sldId id="306" r:id="rId11"/>
    <p:sldId id="307" r:id="rId12"/>
    <p:sldId id="308" r:id="rId13"/>
    <p:sldId id="309" r:id="rId14"/>
    <p:sldId id="335" r:id="rId15"/>
    <p:sldId id="312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41" r:id="rId28"/>
    <p:sldId id="355" r:id="rId29"/>
    <p:sldId id="348" r:id="rId30"/>
    <p:sldId id="352" r:id="rId31"/>
    <p:sldId id="357" r:id="rId32"/>
    <p:sldId id="358" r:id="rId33"/>
    <p:sldId id="359" r:id="rId34"/>
  </p:sldIdLst>
  <p:sldSz cx="9144000" cy="5143500" type="screen16x9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C8"/>
    <a:srgbClr val="DD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howGuides="1">
      <p:cViewPr varScale="1">
        <p:scale>
          <a:sx n="152" d="100"/>
          <a:sy n="152" d="100"/>
        </p:scale>
        <p:origin x="48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1A9584-B5BE-4CE0-AC12-21A9EBAEA9A7}" type="doc">
      <dgm:prSet loTypeId="urn:microsoft.com/office/officeart/2005/8/layout/cycle5" loCatId="cycl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24223FC4-2252-4FFB-AD3A-E09696F12BEE}">
      <dgm:prSet phldrT="[Texte]"/>
      <dgm:spPr/>
      <dgm:t>
        <a:bodyPr/>
        <a:lstStyle/>
        <a:p>
          <a:r>
            <a:rPr lang="fr-FR" b="1" dirty="0" smtClean="0"/>
            <a:t>Chauffage radiateurs</a:t>
          </a:r>
          <a:endParaRPr lang="fr-FR" b="1" dirty="0"/>
        </a:p>
      </dgm:t>
    </dgm:pt>
    <dgm:pt modelId="{195168F9-58EF-4DC7-AD5D-9968C9000E91}" type="parTrans" cxnId="{C60027AD-142D-4AC9-9B87-2F460DAC8DDE}">
      <dgm:prSet/>
      <dgm:spPr/>
      <dgm:t>
        <a:bodyPr/>
        <a:lstStyle/>
        <a:p>
          <a:endParaRPr lang="fr-FR"/>
        </a:p>
      </dgm:t>
    </dgm:pt>
    <dgm:pt modelId="{F5E8148A-C0C1-4317-B61F-85BE94A017BF}" type="sibTrans" cxnId="{C60027AD-142D-4AC9-9B87-2F460DAC8DDE}">
      <dgm:prSet/>
      <dgm:spPr/>
      <dgm:t>
        <a:bodyPr/>
        <a:lstStyle/>
        <a:p>
          <a:endParaRPr lang="fr-FR"/>
        </a:p>
      </dgm:t>
    </dgm:pt>
    <dgm:pt modelId="{9821E2B3-F5D2-4D77-87F6-4726287638A1}">
      <dgm:prSet phldrT="[Texte]"/>
      <dgm:spPr/>
      <dgm:t>
        <a:bodyPr/>
        <a:lstStyle/>
        <a:p>
          <a:r>
            <a:rPr lang="fr-FR" b="1" dirty="0" smtClean="0"/>
            <a:t>Chauffage</a:t>
          </a:r>
        </a:p>
        <a:p>
          <a:r>
            <a:rPr lang="fr-FR" b="1" dirty="0" smtClean="0"/>
            <a:t> au sol</a:t>
          </a:r>
          <a:endParaRPr lang="fr-FR" b="1" dirty="0"/>
        </a:p>
      </dgm:t>
    </dgm:pt>
    <dgm:pt modelId="{3314706E-C10D-4170-9B9B-3F68A15CEF0F}" type="parTrans" cxnId="{2CB2D5EC-B802-40E8-8366-61F96E3C326F}">
      <dgm:prSet/>
      <dgm:spPr/>
      <dgm:t>
        <a:bodyPr/>
        <a:lstStyle/>
        <a:p>
          <a:endParaRPr lang="fr-FR"/>
        </a:p>
      </dgm:t>
    </dgm:pt>
    <dgm:pt modelId="{87DCDFD1-41B5-48AD-A847-E4335A0157E0}" type="sibTrans" cxnId="{2CB2D5EC-B802-40E8-8366-61F96E3C326F}">
      <dgm:prSet/>
      <dgm:spPr/>
      <dgm:t>
        <a:bodyPr/>
        <a:lstStyle/>
        <a:p>
          <a:endParaRPr lang="fr-FR"/>
        </a:p>
      </dgm:t>
    </dgm:pt>
    <dgm:pt modelId="{8729D50A-42B5-4E60-B250-3E8C2FF6EB8C}">
      <dgm:prSet phldrT="[Texte]"/>
      <dgm:spPr/>
      <dgm:t>
        <a:bodyPr/>
        <a:lstStyle/>
        <a:p>
          <a:r>
            <a:rPr lang="fr-FR" b="1" dirty="0" smtClean="0"/>
            <a:t>Alimentation eau Froide</a:t>
          </a:r>
          <a:endParaRPr lang="fr-FR" b="1" dirty="0"/>
        </a:p>
      </dgm:t>
    </dgm:pt>
    <dgm:pt modelId="{63218310-9B34-47A6-A52D-4B01780AF95A}" type="parTrans" cxnId="{5B090BA6-5DAE-47A3-9072-D21FB8B27552}">
      <dgm:prSet/>
      <dgm:spPr/>
      <dgm:t>
        <a:bodyPr/>
        <a:lstStyle/>
        <a:p>
          <a:endParaRPr lang="fr-FR"/>
        </a:p>
      </dgm:t>
    </dgm:pt>
    <dgm:pt modelId="{772A5FD3-9DA6-457E-A27F-249B7EAE3FE4}" type="sibTrans" cxnId="{5B090BA6-5DAE-47A3-9072-D21FB8B27552}">
      <dgm:prSet/>
      <dgm:spPr/>
      <dgm:t>
        <a:bodyPr/>
        <a:lstStyle/>
        <a:p>
          <a:endParaRPr lang="fr-FR"/>
        </a:p>
      </dgm:t>
    </dgm:pt>
    <dgm:pt modelId="{0E748A70-66CB-42F1-8D66-DFC9C5792BAA}">
      <dgm:prSet phldrT="[Texte]"/>
      <dgm:spPr/>
      <dgm:t>
        <a:bodyPr/>
        <a:lstStyle/>
        <a:p>
          <a:r>
            <a:rPr lang="fr-FR" b="1" dirty="0" smtClean="0"/>
            <a:t>Alimentation eau chaude</a:t>
          </a:r>
          <a:endParaRPr lang="fr-FR" b="1" dirty="0"/>
        </a:p>
      </dgm:t>
    </dgm:pt>
    <dgm:pt modelId="{7B8E8613-505A-4F17-9C07-A2A4CABAE468}" type="parTrans" cxnId="{A7D4173A-A56B-4C77-969E-12862E3698AF}">
      <dgm:prSet/>
      <dgm:spPr/>
      <dgm:t>
        <a:bodyPr/>
        <a:lstStyle/>
        <a:p>
          <a:endParaRPr lang="fr-FR"/>
        </a:p>
      </dgm:t>
    </dgm:pt>
    <dgm:pt modelId="{7F227698-DB55-498A-9C3A-098C3E05DDB3}" type="sibTrans" cxnId="{A7D4173A-A56B-4C77-969E-12862E3698AF}">
      <dgm:prSet/>
      <dgm:spPr/>
      <dgm:t>
        <a:bodyPr/>
        <a:lstStyle/>
        <a:p>
          <a:endParaRPr lang="fr-FR"/>
        </a:p>
      </dgm:t>
    </dgm:pt>
    <dgm:pt modelId="{C396059D-A251-4113-8D4E-049827FD301B}" type="pres">
      <dgm:prSet presAssocID="{731A9584-B5BE-4CE0-AC12-21A9EBAEA9A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9BE49108-34DB-47CC-8CE2-340D351E71A6}" type="pres">
      <dgm:prSet presAssocID="{24223FC4-2252-4FFB-AD3A-E09696F12BE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72E47C0-656E-465D-A9C4-38B9E9289F64}" type="pres">
      <dgm:prSet presAssocID="{24223FC4-2252-4FFB-AD3A-E09696F12BEE}" presName="spNode" presStyleCnt="0"/>
      <dgm:spPr/>
    </dgm:pt>
    <dgm:pt modelId="{21B1EF8C-C084-4546-9BC3-569ABEF01D4B}" type="pres">
      <dgm:prSet presAssocID="{F5E8148A-C0C1-4317-B61F-85BE94A017BF}" presName="sibTrans" presStyleLbl="sibTrans1D1" presStyleIdx="0" presStyleCnt="4"/>
      <dgm:spPr/>
      <dgm:t>
        <a:bodyPr/>
        <a:lstStyle/>
        <a:p>
          <a:endParaRPr lang="fr-FR"/>
        </a:p>
      </dgm:t>
    </dgm:pt>
    <dgm:pt modelId="{7D10419B-BDF3-4AE6-AFC9-A7F0AA3D0B49}" type="pres">
      <dgm:prSet presAssocID="{9821E2B3-F5D2-4D77-87F6-4726287638A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C21DB29-EEB2-4C9D-8678-8090C11A72E0}" type="pres">
      <dgm:prSet presAssocID="{9821E2B3-F5D2-4D77-87F6-4726287638A1}" presName="spNode" presStyleCnt="0"/>
      <dgm:spPr/>
    </dgm:pt>
    <dgm:pt modelId="{BDEF6EA8-D7BA-41D3-8302-F893E870A567}" type="pres">
      <dgm:prSet presAssocID="{87DCDFD1-41B5-48AD-A847-E4335A0157E0}" presName="sibTrans" presStyleLbl="sibTrans1D1" presStyleIdx="1" presStyleCnt="4"/>
      <dgm:spPr/>
      <dgm:t>
        <a:bodyPr/>
        <a:lstStyle/>
        <a:p>
          <a:endParaRPr lang="fr-FR"/>
        </a:p>
      </dgm:t>
    </dgm:pt>
    <dgm:pt modelId="{CB7FFF9B-29BF-4E3C-B01C-1D63C5A12B6D}" type="pres">
      <dgm:prSet presAssocID="{8729D50A-42B5-4E60-B250-3E8C2FF6EB8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412D70-3A1C-472E-8344-B1F31154A7DF}" type="pres">
      <dgm:prSet presAssocID="{8729D50A-42B5-4E60-B250-3E8C2FF6EB8C}" presName="spNode" presStyleCnt="0"/>
      <dgm:spPr/>
    </dgm:pt>
    <dgm:pt modelId="{DC0EC70C-3CF5-4FC0-9B75-D8C07CFDCB6E}" type="pres">
      <dgm:prSet presAssocID="{772A5FD3-9DA6-457E-A27F-249B7EAE3FE4}" presName="sibTrans" presStyleLbl="sibTrans1D1" presStyleIdx="2" presStyleCnt="4"/>
      <dgm:spPr/>
      <dgm:t>
        <a:bodyPr/>
        <a:lstStyle/>
        <a:p>
          <a:endParaRPr lang="fr-FR"/>
        </a:p>
      </dgm:t>
    </dgm:pt>
    <dgm:pt modelId="{A519E8C5-4660-404E-B320-1C275D7C0960}" type="pres">
      <dgm:prSet presAssocID="{0E748A70-66CB-42F1-8D66-DFC9C5792BA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8BC73E4-44C9-4063-B868-FBAB5C02AE68}" type="pres">
      <dgm:prSet presAssocID="{0E748A70-66CB-42F1-8D66-DFC9C5792BAA}" presName="spNode" presStyleCnt="0"/>
      <dgm:spPr/>
    </dgm:pt>
    <dgm:pt modelId="{77E47463-BCF1-4954-994D-B204B4B7AEB9}" type="pres">
      <dgm:prSet presAssocID="{7F227698-DB55-498A-9C3A-098C3E05DDB3}" presName="sibTrans" presStyleLbl="sibTrans1D1" presStyleIdx="3" presStyleCnt="4"/>
      <dgm:spPr/>
      <dgm:t>
        <a:bodyPr/>
        <a:lstStyle/>
        <a:p>
          <a:endParaRPr lang="fr-FR"/>
        </a:p>
      </dgm:t>
    </dgm:pt>
  </dgm:ptLst>
  <dgm:cxnLst>
    <dgm:cxn modelId="{01FD2A1E-AB6E-4844-9EBD-A8EE8FD9B9F5}" type="presOf" srcId="{0E748A70-66CB-42F1-8D66-DFC9C5792BAA}" destId="{A519E8C5-4660-404E-B320-1C275D7C0960}" srcOrd="0" destOrd="0" presId="urn:microsoft.com/office/officeart/2005/8/layout/cycle5"/>
    <dgm:cxn modelId="{5B090BA6-5DAE-47A3-9072-D21FB8B27552}" srcId="{731A9584-B5BE-4CE0-AC12-21A9EBAEA9A7}" destId="{8729D50A-42B5-4E60-B250-3E8C2FF6EB8C}" srcOrd="2" destOrd="0" parTransId="{63218310-9B34-47A6-A52D-4B01780AF95A}" sibTransId="{772A5FD3-9DA6-457E-A27F-249B7EAE3FE4}"/>
    <dgm:cxn modelId="{C60027AD-142D-4AC9-9B87-2F460DAC8DDE}" srcId="{731A9584-B5BE-4CE0-AC12-21A9EBAEA9A7}" destId="{24223FC4-2252-4FFB-AD3A-E09696F12BEE}" srcOrd="0" destOrd="0" parTransId="{195168F9-58EF-4DC7-AD5D-9968C9000E91}" sibTransId="{F5E8148A-C0C1-4317-B61F-85BE94A017BF}"/>
    <dgm:cxn modelId="{19E3D856-88F2-4245-863F-3BD683710F45}" type="presOf" srcId="{24223FC4-2252-4FFB-AD3A-E09696F12BEE}" destId="{9BE49108-34DB-47CC-8CE2-340D351E71A6}" srcOrd="0" destOrd="0" presId="urn:microsoft.com/office/officeart/2005/8/layout/cycle5"/>
    <dgm:cxn modelId="{2D63266E-9C84-4727-B8F4-74564473654D}" type="presOf" srcId="{772A5FD3-9DA6-457E-A27F-249B7EAE3FE4}" destId="{DC0EC70C-3CF5-4FC0-9B75-D8C07CFDCB6E}" srcOrd="0" destOrd="0" presId="urn:microsoft.com/office/officeart/2005/8/layout/cycle5"/>
    <dgm:cxn modelId="{A78EBF94-AE4A-4FB1-9111-CC416E104B30}" type="presOf" srcId="{731A9584-B5BE-4CE0-AC12-21A9EBAEA9A7}" destId="{C396059D-A251-4113-8D4E-049827FD301B}" srcOrd="0" destOrd="0" presId="urn:microsoft.com/office/officeart/2005/8/layout/cycle5"/>
    <dgm:cxn modelId="{2D24B2DB-4B2E-4B20-9F50-888DC64BBC5E}" type="presOf" srcId="{8729D50A-42B5-4E60-B250-3E8C2FF6EB8C}" destId="{CB7FFF9B-29BF-4E3C-B01C-1D63C5A12B6D}" srcOrd="0" destOrd="0" presId="urn:microsoft.com/office/officeart/2005/8/layout/cycle5"/>
    <dgm:cxn modelId="{3F863B4E-2DB9-42C5-9F9D-FD7BF5832181}" type="presOf" srcId="{87DCDFD1-41B5-48AD-A847-E4335A0157E0}" destId="{BDEF6EA8-D7BA-41D3-8302-F893E870A567}" srcOrd="0" destOrd="0" presId="urn:microsoft.com/office/officeart/2005/8/layout/cycle5"/>
    <dgm:cxn modelId="{BAD5C477-5E92-4C35-B4D6-08EAFFF5CBC6}" type="presOf" srcId="{7F227698-DB55-498A-9C3A-098C3E05DDB3}" destId="{77E47463-BCF1-4954-994D-B204B4B7AEB9}" srcOrd="0" destOrd="0" presId="urn:microsoft.com/office/officeart/2005/8/layout/cycle5"/>
    <dgm:cxn modelId="{987CC019-A20A-4AA3-AD42-951A7AAE04CD}" type="presOf" srcId="{9821E2B3-F5D2-4D77-87F6-4726287638A1}" destId="{7D10419B-BDF3-4AE6-AFC9-A7F0AA3D0B49}" srcOrd="0" destOrd="0" presId="urn:microsoft.com/office/officeart/2005/8/layout/cycle5"/>
    <dgm:cxn modelId="{A7D4173A-A56B-4C77-969E-12862E3698AF}" srcId="{731A9584-B5BE-4CE0-AC12-21A9EBAEA9A7}" destId="{0E748A70-66CB-42F1-8D66-DFC9C5792BAA}" srcOrd="3" destOrd="0" parTransId="{7B8E8613-505A-4F17-9C07-A2A4CABAE468}" sibTransId="{7F227698-DB55-498A-9C3A-098C3E05DDB3}"/>
    <dgm:cxn modelId="{2CB2D5EC-B802-40E8-8366-61F96E3C326F}" srcId="{731A9584-B5BE-4CE0-AC12-21A9EBAEA9A7}" destId="{9821E2B3-F5D2-4D77-87F6-4726287638A1}" srcOrd="1" destOrd="0" parTransId="{3314706E-C10D-4170-9B9B-3F68A15CEF0F}" sibTransId="{87DCDFD1-41B5-48AD-A847-E4335A0157E0}"/>
    <dgm:cxn modelId="{FE71BFF0-458F-4D23-9247-B1DFE456399A}" type="presOf" srcId="{F5E8148A-C0C1-4317-B61F-85BE94A017BF}" destId="{21B1EF8C-C084-4546-9BC3-569ABEF01D4B}" srcOrd="0" destOrd="0" presId="urn:microsoft.com/office/officeart/2005/8/layout/cycle5"/>
    <dgm:cxn modelId="{A112B078-8FD6-483D-BB92-BEF7AC52864B}" type="presParOf" srcId="{C396059D-A251-4113-8D4E-049827FD301B}" destId="{9BE49108-34DB-47CC-8CE2-340D351E71A6}" srcOrd="0" destOrd="0" presId="urn:microsoft.com/office/officeart/2005/8/layout/cycle5"/>
    <dgm:cxn modelId="{EB831091-F4C9-416A-A19C-18B1A15E6075}" type="presParOf" srcId="{C396059D-A251-4113-8D4E-049827FD301B}" destId="{472E47C0-656E-465D-A9C4-38B9E9289F64}" srcOrd="1" destOrd="0" presId="urn:microsoft.com/office/officeart/2005/8/layout/cycle5"/>
    <dgm:cxn modelId="{D68FD342-34B4-4462-A139-1000C6719CE3}" type="presParOf" srcId="{C396059D-A251-4113-8D4E-049827FD301B}" destId="{21B1EF8C-C084-4546-9BC3-569ABEF01D4B}" srcOrd="2" destOrd="0" presId="urn:microsoft.com/office/officeart/2005/8/layout/cycle5"/>
    <dgm:cxn modelId="{26B08DEB-8B3F-4E7C-8565-7AE9DD6194F2}" type="presParOf" srcId="{C396059D-A251-4113-8D4E-049827FD301B}" destId="{7D10419B-BDF3-4AE6-AFC9-A7F0AA3D0B49}" srcOrd="3" destOrd="0" presId="urn:microsoft.com/office/officeart/2005/8/layout/cycle5"/>
    <dgm:cxn modelId="{740FB48D-F660-4137-ACF0-E8329E412FDE}" type="presParOf" srcId="{C396059D-A251-4113-8D4E-049827FD301B}" destId="{AC21DB29-EEB2-4C9D-8678-8090C11A72E0}" srcOrd="4" destOrd="0" presId="urn:microsoft.com/office/officeart/2005/8/layout/cycle5"/>
    <dgm:cxn modelId="{F9D1B240-8040-4CD7-84F7-75366C1C430E}" type="presParOf" srcId="{C396059D-A251-4113-8D4E-049827FD301B}" destId="{BDEF6EA8-D7BA-41D3-8302-F893E870A567}" srcOrd="5" destOrd="0" presId="urn:microsoft.com/office/officeart/2005/8/layout/cycle5"/>
    <dgm:cxn modelId="{926EEDE7-3CEC-478A-B98E-26C43A890D01}" type="presParOf" srcId="{C396059D-A251-4113-8D4E-049827FD301B}" destId="{CB7FFF9B-29BF-4E3C-B01C-1D63C5A12B6D}" srcOrd="6" destOrd="0" presId="urn:microsoft.com/office/officeart/2005/8/layout/cycle5"/>
    <dgm:cxn modelId="{DCFDA749-DA03-47EC-92CD-E60F78A9E042}" type="presParOf" srcId="{C396059D-A251-4113-8D4E-049827FD301B}" destId="{8B412D70-3A1C-472E-8344-B1F31154A7DF}" srcOrd="7" destOrd="0" presId="urn:microsoft.com/office/officeart/2005/8/layout/cycle5"/>
    <dgm:cxn modelId="{2E75E91C-D975-4A0C-94F2-9FFEC7404897}" type="presParOf" srcId="{C396059D-A251-4113-8D4E-049827FD301B}" destId="{DC0EC70C-3CF5-4FC0-9B75-D8C07CFDCB6E}" srcOrd="8" destOrd="0" presId="urn:microsoft.com/office/officeart/2005/8/layout/cycle5"/>
    <dgm:cxn modelId="{813BB843-E73C-466C-B5B8-2A961B5619B1}" type="presParOf" srcId="{C396059D-A251-4113-8D4E-049827FD301B}" destId="{A519E8C5-4660-404E-B320-1C275D7C0960}" srcOrd="9" destOrd="0" presId="urn:microsoft.com/office/officeart/2005/8/layout/cycle5"/>
    <dgm:cxn modelId="{6761E24D-F0E8-443E-8BB5-3D667CB57200}" type="presParOf" srcId="{C396059D-A251-4113-8D4E-049827FD301B}" destId="{28BC73E4-44C9-4063-B868-FBAB5C02AE68}" srcOrd="10" destOrd="0" presId="urn:microsoft.com/office/officeart/2005/8/layout/cycle5"/>
    <dgm:cxn modelId="{F4A74DFF-278F-4969-BFE9-2514556E87C6}" type="presParOf" srcId="{C396059D-A251-4113-8D4E-049827FD301B}" destId="{77E47463-BCF1-4954-994D-B204B4B7AEB9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5173C4-9081-45D8-AFC4-961E4B6849AC}" type="doc">
      <dgm:prSet loTypeId="urn:microsoft.com/office/officeart/2005/8/layout/pyramid2" loCatId="pyramid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B57A6AFB-2EA3-4E6B-8307-B3CC1B9C85D7}">
      <dgm:prSet phldrT="[Texte]" custT="1"/>
      <dgm:spPr/>
      <dgm:t>
        <a:bodyPr/>
        <a:lstStyle/>
        <a:p>
          <a:r>
            <a:rPr lang="fr-FR" sz="1200" b="1" dirty="0" smtClean="0"/>
            <a:t>Tous types de bâtiments</a:t>
          </a:r>
        </a:p>
        <a:p>
          <a:r>
            <a:rPr lang="fr-FR" sz="1200" dirty="0" smtClean="0"/>
            <a:t>(Maison individuelle - Collectif - Tertiaire - Industriel - etc…) </a:t>
          </a:r>
          <a:endParaRPr lang="fr-FR" sz="1200" dirty="0"/>
        </a:p>
      </dgm:t>
    </dgm:pt>
    <dgm:pt modelId="{9D9A5179-3B9D-461F-974C-DFFAC6F0657C}" type="parTrans" cxnId="{2F2449BB-5B49-48A1-965F-24CF06A486F3}">
      <dgm:prSet/>
      <dgm:spPr/>
      <dgm:t>
        <a:bodyPr/>
        <a:lstStyle/>
        <a:p>
          <a:endParaRPr lang="fr-FR" sz="1400"/>
        </a:p>
      </dgm:t>
    </dgm:pt>
    <dgm:pt modelId="{A04EB77E-82FB-49D9-945E-779E2E3DC92D}" type="sibTrans" cxnId="{2F2449BB-5B49-48A1-965F-24CF06A486F3}">
      <dgm:prSet/>
      <dgm:spPr/>
      <dgm:t>
        <a:bodyPr/>
        <a:lstStyle/>
        <a:p>
          <a:endParaRPr lang="fr-FR" sz="1400"/>
        </a:p>
      </dgm:t>
    </dgm:pt>
    <dgm:pt modelId="{6578B339-DFB2-4ABA-A37E-17523E9129CD}">
      <dgm:prSet phldrT="[Texte]" custT="1"/>
      <dgm:spPr/>
      <dgm:t>
        <a:bodyPr/>
        <a:lstStyle/>
        <a:p>
          <a:r>
            <a:rPr lang="fr-FR" sz="1200" dirty="0" smtClean="0"/>
            <a:t>Neuf - Rénovation</a:t>
          </a:r>
          <a:endParaRPr lang="fr-FR" sz="1200" dirty="0"/>
        </a:p>
      </dgm:t>
    </dgm:pt>
    <dgm:pt modelId="{969C48BD-6FAC-4CDA-9844-301F9ED47D5F}" type="parTrans" cxnId="{90F2AB01-8815-4A9B-B445-4F2F0AAD49E1}">
      <dgm:prSet/>
      <dgm:spPr/>
      <dgm:t>
        <a:bodyPr/>
        <a:lstStyle/>
        <a:p>
          <a:endParaRPr lang="fr-FR" sz="1400"/>
        </a:p>
      </dgm:t>
    </dgm:pt>
    <dgm:pt modelId="{7FEFE230-5C23-43AC-8E1D-6FAD9BD023B0}" type="sibTrans" cxnId="{90F2AB01-8815-4A9B-B445-4F2F0AAD49E1}">
      <dgm:prSet/>
      <dgm:spPr/>
      <dgm:t>
        <a:bodyPr/>
        <a:lstStyle/>
        <a:p>
          <a:endParaRPr lang="fr-FR" sz="1400"/>
        </a:p>
      </dgm:t>
    </dgm:pt>
    <dgm:pt modelId="{A8099507-B9F4-47E5-8406-3B765F9945D3}">
      <dgm:prSet phldrT="[Texte]" custT="1"/>
      <dgm:spPr/>
      <dgm:t>
        <a:bodyPr/>
        <a:lstStyle/>
        <a:p>
          <a:r>
            <a:rPr lang="fr-FR" sz="1200" dirty="0" smtClean="0"/>
            <a:t>Distribution - Colonne montante</a:t>
          </a:r>
          <a:endParaRPr lang="fr-FR" sz="1200" dirty="0"/>
        </a:p>
      </dgm:t>
    </dgm:pt>
    <dgm:pt modelId="{C387A308-1210-4AE6-AE45-E30A3AE17C1E}" type="parTrans" cxnId="{843E6C1B-2BED-4A70-AF4E-1153587A0410}">
      <dgm:prSet/>
      <dgm:spPr/>
      <dgm:t>
        <a:bodyPr/>
        <a:lstStyle/>
        <a:p>
          <a:endParaRPr lang="fr-FR" sz="1400"/>
        </a:p>
      </dgm:t>
    </dgm:pt>
    <dgm:pt modelId="{6D25988F-6E8D-48B2-BCBA-D32C57A05601}" type="sibTrans" cxnId="{843E6C1B-2BED-4A70-AF4E-1153587A0410}">
      <dgm:prSet/>
      <dgm:spPr/>
      <dgm:t>
        <a:bodyPr/>
        <a:lstStyle/>
        <a:p>
          <a:endParaRPr lang="fr-FR" sz="1400"/>
        </a:p>
      </dgm:t>
    </dgm:pt>
    <dgm:pt modelId="{C9D18788-2276-4782-9810-2F9E415751D4}">
      <dgm:prSet phldrT="[Texte]" custT="1"/>
      <dgm:spPr/>
      <dgm:t>
        <a:bodyPr/>
        <a:lstStyle/>
        <a:p>
          <a:r>
            <a:rPr lang="fr-FR" sz="1200" dirty="0" smtClean="0"/>
            <a:t>Apparent - Encastré - Gaine Technique - Vide sanitaire</a:t>
          </a:r>
          <a:endParaRPr lang="fr-FR" sz="1200" dirty="0"/>
        </a:p>
      </dgm:t>
    </dgm:pt>
    <dgm:pt modelId="{765018EF-56FD-4A59-8217-35903B4A2AF0}" type="parTrans" cxnId="{C84845CF-A243-4F04-B743-57FC0C3F13CA}">
      <dgm:prSet/>
      <dgm:spPr/>
      <dgm:t>
        <a:bodyPr/>
        <a:lstStyle/>
        <a:p>
          <a:endParaRPr lang="fr-FR" sz="1400"/>
        </a:p>
      </dgm:t>
    </dgm:pt>
    <dgm:pt modelId="{2F81381F-C53A-49B6-9724-1F64773BA565}" type="sibTrans" cxnId="{C84845CF-A243-4F04-B743-57FC0C3F13CA}">
      <dgm:prSet/>
      <dgm:spPr/>
      <dgm:t>
        <a:bodyPr/>
        <a:lstStyle/>
        <a:p>
          <a:endParaRPr lang="fr-FR" sz="1400"/>
        </a:p>
      </dgm:t>
    </dgm:pt>
    <dgm:pt modelId="{5C0234D1-73C9-451D-ABEA-3C81C31690BE}" type="pres">
      <dgm:prSet presAssocID="{8F5173C4-9081-45D8-AFC4-961E4B6849AC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A50615B9-CD7E-4CE3-9CEE-5C703325F512}" type="pres">
      <dgm:prSet presAssocID="{8F5173C4-9081-45D8-AFC4-961E4B6849AC}" presName="pyramid" presStyleLbl="node1" presStyleIdx="0" presStyleCnt="1" custLinFactNeighborX="-17188" custLinFactNeighborY="19686"/>
      <dgm:spPr/>
      <dgm:t>
        <a:bodyPr/>
        <a:lstStyle/>
        <a:p>
          <a:endParaRPr lang="fr-FR"/>
        </a:p>
      </dgm:t>
    </dgm:pt>
    <dgm:pt modelId="{CB8C822C-4827-4879-88E5-B780C1CAAD4B}" type="pres">
      <dgm:prSet presAssocID="{8F5173C4-9081-45D8-AFC4-961E4B6849AC}" presName="theList" presStyleCnt="0"/>
      <dgm:spPr/>
      <dgm:t>
        <a:bodyPr/>
        <a:lstStyle/>
        <a:p>
          <a:endParaRPr lang="fr-FR"/>
        </a:p>
      </dgm:t>
    </dgm:pt>
    <dgm:pt modelId="{2C664432-2D06-448E-8582-7BC9EAE7381F}" type="pres">
      <dgm:prSet presAssocID="{B57A6AFB-2EA3-4E6B-8307-B3CC1B9C85D7}" presName="aNode" presStyleLbl="fgAcc1" presStyleIdx="0" presStyleCnt="4" custScaleX="203599" custScaleY="181263" custLinFactY="-31305" custLinFactNeighborX="1185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BA9DEDB-5991-484D-A576-B89E955E467B}" type="pres">
      <dgm:prSet presAssocID="{B57A6AFB-2EA3-4E6B-8307-B3CC1B9C85D7}" presName="aSpace" presStyleCnt="0"/>
      <dgm:spPr/>
      <dgm:t>
        <a:bodyPr/>
        <a:lstStyle/>
        <a:p>
          <a:endParaRPr lang="fr-FR"/>
        </a:p>
      </dgm:t>
    </dgm:pt>
    <dgm:pt modelId="{6CD84890-B9ED-4DAD-85E2-997E93E170F6}" type="pres">
      <dgm:prSet presAssocID="{6578B339-DFB2-4ABA-A37E-17523E9129CD}" presName="aNode" presStyleLbl="fgAcc1" presStyleIdx="1" presStyleCnt="4" custScaleX="203599" custLinFactY="-8573" custLinFactNeighborX="2176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90F43A-7AD1-4F63-9E5B-3DAD9CF7C5A7}" type="pres">
      <dgm:prSet presAssocID="{6578B339-DFB2-4ABA-A37E-17523E9129CD}" presName="aSpace" presStyleCnt="0"/>
      <dgm:spPr/>
      <dgm:t>
        <a:bodyPr/>
        <a:lstStyle/>
        <a:p>
          <a:endParaRPr lang="fr-FR"/>
        </a:p>
      </dgm:t>
    </dgm:pt>
    <dgm:pt modelId="{D7161630-09A7-4EE1-967F-0C4862AFAC96}" type="pres">
      <dgm:prSet presAssocID="{A8099507-B9F4-47E5-8406-3B765F9945D3}" presName="aNode" presStyleLbl="fgAcc1" presStyleIdx="2" presStyleCnt="4" custScaleX="203599" custLinFactNeighborX="3153" custLinFactNeighborY="-4512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7EE39A6-8203-4034-9725-9FA917378FD0}" type="pres">
      <dgm:prSet presAssocID="{A8099507-B9F4-47E5-8406-3B765F9945D3}" presName="aSpace" presStyleCnt="0"/>
      <dgm:spPr/>
      <dgm:t>
        <a:bodyPr/>
        <a:lstStyle/>
        <a:p>
          <a:endParaRPr lang="fr-FR"/>
        </a:p>
      </dgm:t>
    </dgm:pt>
    <dgm:pt modelId="{684DB12C-25A4-4B27-A115-C2541151DE37}" type="pres">
      <dgm:prSet presAssocID="{C9D18788-2276-4782-9810-2F9E415751D4}" presName="aNode" presStyleLbl="fgAcc1" presStyleIdx="3" presStyleCnt="4" custScaleX="203599" custScaleY="207745" custLinFactY="2757" custLinFactNeighborX="2830" custLinFactNeighborY="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8C13BB7-FFE2-4CB3-B6F0-DABBCD2432F8}" type="pres">
      <dgm:prSet presAssocID="{C9D18788-2276-4782-9810-2F9E415751D4}" presName="aSpace" presStyleCnt="0"/>
      <dgm:spPr/>
      <dgm:t>
        <a:bodyPr/>
        <a:lstStyle/>
        <a:p>
          <a:endParaRPr lang="fr-FR"/>
        </a:p>
      </dgm:t>
    </dgm:pt>
  </dgm:ptLst>
  <dgm:cxnLst>
    <dgm:cxn modelId="{C84845CF-A243-4F04-B743-57FC0C3F13CA}" srcId="{8F5173C4-9081-45D8-AFC4-961E4B6849AC}" destId="{C9D18788-2276-4782-9810-2F9E415751D4}" srcOrd="3" destOrd="0" parTransId="{765018EF-56FD-4A59-8217-35903B4A2AF0}" sibTransId="{2F81381F-C53A-49B6-9724-1F64773BA565}"/>
    <dgm:cxn modelId="{419FF4A1-A00D-4A60-9D7E-F8F0F7FAEA92}" type="presOf" srcId="{6578B339-DFB2-4ABA-A37E-17523E9129CD}" destId="{6CD84890-B9ED-4DAD-85E2-997E93E170F6}" srcOrd="0" destOrd="0" presId="urn:microsoft.com/office/officeart/2005/8/layout/pyramid2"/>
    <dgm:cxn modelId="{1EF5C0FD-46EE-4D4D-AC50-D8788A5341C3}" type="presOf" srcId="{8F5173C4-9081-45D8-AFC4-961E4B6849AC}" destId="{5C0234D1-73C9-451D-ABEA-3C81C31690BE}" srcOrd="0" destOrd="0" presId="urn:microsoft.com/office/officeart/2005/8/layout/pyramid2"/>
    <dgm:cxn modelId="{B03AC6CC-4682-4D68-AD1D-6070A5D04D40}" type="presOf" srcId="{C9D18788-2276-4782-9810-2F9E415751D4}" destId="{684DB12C-25A4-4B27-A115-C2541151DE37}" srcOrd="0" destOrd="0" presId="urn:microsoft.com/office/officeart/2005/8/layout/pyramid2"/>
    <dgm:cxn modelId="{2F2449BB-5B49-48A1-965F-24CF06A486F3}" srcId="{8F5173C4-9081-45D8-AFC4-961E4B6849AC}" destId="{B57A6AFB-2EA3-4E6B-8307-B3CC1B9C85D7}" srcOrd="0" destOrd="0" parTransId="{9D9A5179-3B9D-461F-974C-DFFAC6F0657C}" sibTransId="{A04EB77E-82FB-49D9-945E-779E2E3DC92D}"/>
    <dgm:cxn modelId="{3B436BBF-A0E7-4708-BF77-8D7A9FE1EF97}" type="presOf" srcId="{B57A6AFB-2EA3-4E6B-8307-B3CC1B9C85D7}" destId="{2C664432-2D06-448E-8582-7BC9EAE7381F}" srcOrd="0" destOrd="0" presId="urn:microsoft.com/office/officeart/2005/8/layout/pyramid2"/>
    <dgm:cxn modelId="{90F2AB01-8815-4A9B-B445-4F2F0AAD49E1}" srcId="{8F5173C4-9081-45D8-AFC4-961E4B6849AC}" destId="{6578B339-DFB2-4ABA-A37E-17523E9129CD}" srcOrd="1" destOrd="0" parTransId="{969C48BD-6FAC-4CDA-9844-301F9ED47D5F}" sibTransId="{7FEFE230-5C23-43AC-8E1D-6FAD9BD023B0}"/>
    <dgm:cxn modelId="{843E6C1B-2BED-4A70-AF4E-1153587A0410}" srcId="{8F5173C4-9081-45D8-AFC4-961E4B6849AC}" destId="{A8099507-B9F4-47E5-8406-3B765F9945D3}" srcOrd="2" destOrd="0" parTransId="{C387A308-1210-4AE6-AE45-E30A3AE17C1E}" sibTransId="{6D25988F-6E8D-48B2-BCBA-D32C57A05601}"/>
    <dgm:cxn modelId="{9DB4F87F-F3D7-4B3A-BC34-403CCF9B3310}" type="presOf" srcId="{A8099507-B9F4-47E5-8406-3B765F9945D3}" destId="{D7161630-09A7-4EE1-967F-0C4862AFAC96}" srcOrd="0" destOrd="0" presId="urn:microsoft.com/office/officeart/2005/8/layout/pyramid2"/>
    <dgm:cxn modelId="{738E9BAC-B1DA-4941-A9F7-818792332B49}" type="presParOf" srcId="{5C0234D1-73C9-451D-ABEA-3C81C31690BE}" destId="{A50615B9-CD7E-4CE3-9CEE-5C703325F512}" srcOrd="0" destOrd="0" presId="urn:microsoft.com/office/officeart/2005/8/layout/pyramid2"/>
    <dgm:cxn modelId="{F4595004-49B0-4EA8-BFA4-E36A73897D1D}" type="presParOf" srcId="{5C0234D1-73C9-451D-ABEA-3C81C31690BE}" destId="{CB8C822C-4827-4879-88E5-B780C1CAAD4B}" srcOrd="1" destOrd="0" presId="urn:microsoft.com/office/officeart/2005/8/layout/pyramid2"/>
    <dgm:cxn modelId="{00C25B78-ED6A-49BF-9834-EA59F85DA0BF}" type="presParOf" srcId="{CB8C822C-4827-4879-88E5-B780C1CAAD4B}" destId="{2C664432-2D06-448E-8582-7BC9EAE7381F}" srcOrd="0" destOrd="0" presId="urn:microsoft.com/office/officeart/2005/8/layout/pyramid2"/>
    <dgm:cxn modelId="{D4F78589-0365-4ABA-B644-2767F9F4B016}" type="presParOf" srcId="{CB8C822C-4827-4879-88E5-B780C1CAAD4B}" destId="{ABA9DEDB-5991-484D-A576-B89E955E467B}" srcOrd="1" destOrd="0" presId="urn:microsoft.com/office/officeart/2005/8/layout/pyramid2"/>
    <dgm:cxn modelId="{EA16CEE8-ED7E-4129-8D7B-D9F2543C4ECE}" type="presParOf" srcId="{CB8C822C-4827-4879-88E5-B780C1CAAD4B}" destId="{6CD84890-B9ED-4DAD-85E2-997E93E170F6}" srcOrd="2" destOrd="0" presId="urn:microsoft.com/office/officeart/2005/8/layout/pyramid2"/>
    <dgm:cxn modelId="{18473ABF-30D8-4B4D-B386-D0B15CEC6497}" type="presParOf" srcId="{CB8C822C-4827-4879-88E5-B780C1CAAD4B}" destId="{8B90F43A-7AD1-4F63-9E5B-3DAD9CF7C5A7}" srcOrd="3" destOrd="0" presId="urn:microsoft.com/office/officeart/2005/8/layout/pyramid2"/>
    <dgm:cxn modelId="{1A9A78F0-4454-4BB1-9B77-E82692505EB7}" type="presParOf" srcId="{CB8C822C-4827-4879-88E5-B780C1CAAD4B}" destId="{D7161630-09A7-4EE1-967F-0C4862AFAC96}" srcOrd="4" destOrd="0" presId="urn:microsoft.com/office/officeart/2005/8/layout/pyramid2"/>
    <dgm:cxn modelId="{C824088B-2C9C-49FF-875E-90D8F3BE0AF6}" type="presParOf" srcId="{CB8C822C-4827-4879-88E5-B780C1CAAD4B}" destId="{A7EE39A6-8203-4034-9725-9FA917378FD0}" srcOrd="5" destOrd="0" presId="urn:microsoft.com/office/officeart/2005/8/layout/pyramid2"/>
    <dgm:cxn modelId="{46BF4FBE-6580-401A-9600-B9680883736E}" type="presParOf" srcId="{CB8C822C-4827-4879-88E5-B780C1CAAD4B}" destId="{684DB12C-25A4-4B27-A115-C2541151DE37}" srcOrd="6" destOrd="0" presId="urn:microsoft.com/office/officeart/2005/8/layout/pyramid2"/>
    <dgm:cxn modelId="{62FC3A63-815A-4107-B73C-F6563216D130}" type="presParOf" srcId="{CB8C822C-4827-4879-88E5-B780C1CAAD4B}" destId="{98C13BB7-FFE2-4CB3-B6F0-DABBCD2432F8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8F414C-1A4A-4318-8368-B41782CF74A3}" type="doc">
      <dgm:prSet loTypeId="urn:microsoft.com/office/officeart/2005/8/layout/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28C6E662-2C77-4322-B745-14FA4624908C}">
      <dgm:prSet phldrT="[Texte]" custT="1"/>
      <dgm:spPr/>
      <dgm:t>
        <a:bodyPr/>
        <a:lstStyle/>
        <a:p>
          <a:r>
            <a:rPr lang="fr-FR" sz="1600" b="1" smtClean="0">
              <a:latin typeface="Arial Narrow" panose="020B0606020202030204" pitchFamily="34" charset="0"/>
            </a:rPr>
            <a:t>4 types de raccords</a:t>
          </a:r>
          <a:endParaRPr lang="fr-FR" sz="1200" dirty="0"/>
        </a:p>
      </dgm:t>
    </dgm:pt>
    <dgm:pt modelId="{B6CD3064-3515-4DE6-B6DB-0B8A2409E7A2}" type="parTrans" cxnId="{ADDAD522-6FB5-4224-8B3F-B0AF5380C6B1}">
      <dgm:prSet/>
      <dgm:spPr/>
      <dgm:t>
        <a:bodyPr/>
        <a:lstStyle/>
        <a:p>
          <a:endParaRPr lang="fr-FR" sz="1400"/>
        </a:p>
      </dgm:t>
    </dgm:pt>
    <dgm:pt modelId="{2F400599-870B-454D-B9E6-28F984171C55}" type="sibTrans" cxnId="{ADDAD522-6FB5-4224-8B3F-B0AF5380C6B1}">
      <dgm:prSet/>
      <dgm:spPr/>
      <dgm:t>
        <a:bodyPr/>
        <a:lstStyle/>
        <a:p>
          <a:endParaRPr lang="fr-FR" sz="1400"/>
        </a:p>
      </dgm:t>
    </dgm:pt>
    <dgm:pt modelId="{17B8E3E2-82E2-43B2-A995-E18F2DF6E189}">
      <dgm:prSet phldrT="[Texte]" custT="1"/>
      <dgm:spPr/>
      <dgm:t>
        <a:bodyPr/>
        <a:lstStyle/>
        <a:p>
          <a:r>
            <a:rPr lang="fr-FR" sz="1600" b="1" smtClean="0">
              <a:latin typeface="Arial Narrow" panose="020B0606020202030204" pitchFamily="34" charset="0"/>
            </a:rPr>
            <a:t>Tous types de conduits </a:t>
          </a:r>
          <a:endParaRPr lang="fr-FR" sz="1600" dirty="0"/>
        </a:p>
      </dgm:t>
    </dgm:pt>
    <dgm:pt modelId="{D9E5682F-7A9E-4A75-A2ED-F42B025DC19A}" type="parTrans" cxnId="{DF5C8C36-F61C-46F3-B582-804DCF5E8C0F}">
      <dgm:prSet/>
      <dgm:spPr/>
      <dgm:t>
        <a:bodyPr/>
        <a:lstStyle/>
        <a:p>
          <a:endParaRPr lang="fr-FR" sz="1400"/>
        </a:p>
      </dgm:t>
    </dgm:pt>
    <dgm:pt modelId="{2DBFC9A1-A3F8-40B5-AA0D-7FD3C88D7031}" type="sibTrans" cxnId="{DF5C8C36-F61C-46F3-B582-804DCF5E8C0F}">
      <dgm:prSet/>
      <dgm:spPr/>
      <dgm:t>
        <a:bodyPr/>
        <a:lstStyle/>
        <a:p>
          <a:endParaRPr lang="fr-FR" sz="1400"/>
        </a:p>
      </dgm:t>
    </dgm:pt>
    <dgm:pt modelId="{63476EA3-3175-4B57-947F-DA2F0016F019}">
      <dgm:prSet custT="1"/>
      <dgm:spPr/>
      <dgm:t>
        <a:bodyPr/>
        <a:lstStyle/>
        <a:p>
          <a:r>
            <a:rPr lang="fr-FR" sz="1600" b="1" dirty="0" smtClean="0">
              <a:latin typeface="Arial Narrow" panose="020B0606020202030204" pitchFamily="34" charset="0"/>
            </a:rPr>
            <a:t>Jusqu’au diamètre 110 mm</a:t>
          </a:r>
          <a:endParaRPr lang="fr-FR" sz="1600" b="1" dirty="0">
            <a:latin typeface="Arial Narrow" panose="020B0606020202030204" pitchFamily="34" charset="0"/>
          </a:endParaRPr>
        </a:p>
      </dgm:t>
    </dgm:pt>
    <dgm:pt modelId="{EA25FA60-8B58-442F-B495-EDC36C00C317}" type="parTrans" cxnId="{C702E638-1988-4A07-AB9F-D81BF53B7D61}">
      <dgm:prSet/>
      <dgm:spPr/>
      <dgm:t>
        <a:bodyPr/>
        <a:lstStyle/>
        <a:p>
          <a:endParaRPr lang="fr-FR"/>
        </a:p>
      </dgm:t>
    </dgm:pt>
    <dgm:pt modelId="{89F8644B-43B6-4404-8717-674DE32F13B9}" type="sibTrans" cxnId="{C702E638-1988-4A07-AB9F-D81BF53B7D61}">
      <dgm:prSet/>
      <dgm:spPr/>
      <dgm:t>
        <a:bodyPr/>
        <a:lstStyle/>
        <a:p>
          <a:endParaRPr lang="fr-FR"/>
        </a:p>
      </dgm:t>
    </dgm:pt>
    <dgm:pt modelId="{B8E2C1D0-75E3-4666-BC91-49716B363A9F}">
      <dgm:prSet phldrT="[Texte]" custT="1"/>
      <dgm:spPr/>
      <dgm:t>
        <a:bodyPr/>
        <a:lstStyle/>
        <a:p>
          <a:r>
            <a:rPr lang="fr-FR" sz="1400" dirty="0" smtClean="0"/>
            <a:t>Raccords à sertir métalliques</a:t>
          </a:r>
          <a:endParaRPr lang="fr-FR" sz="1400" dirty="0"/>
        </a:p>
      </dgm:t>
    </dgm:pt>
    <dgm:pt modelId="{C214C7A8-C2CA-4923-B4B2-237D97FE6609}" type="parTrans" cxnId="{0427193D-9E91-413F-B42C-E44EADABA36C}">
      <dgm:prSet/>
      <dgm:spPr/>
      <dgm:t>
        <a:bodyPr/>
        <a:lstStyle/>
        <a:p>
          <a:endParaRPr lang="fr-FR"/>
        </a:p>
      </dgm:t>
    </dgm:pt>
    <dgm:pt modelId="{5580FC32-A3B2-4783-959B-E02E0D1ABB5A}" type="sibTrans" cxnId="{0427193D-9E91-413F-B42C-E44EADABA36C}">
      <dgm:prSet/>
      <dgm:spPr/>
      <dgm:t>
        <a:bodyPr/>
        <a:lstStyle/>
        <a:p>
          <a:endParaRPr lang="fr-FR"/>
        </a:p>
      </dgm:t>
    </dgm:pt>
    <dgm:pt modelId="{CF7631C7-5A91-4307-BEE9-D2977211CAFE}">
      <dgm:prSet phldrT="[Texte]" custT="1"/>
      <dgm:spPr/>
      <dgm:t>
        <a:bodyPr/>
        <a:lstStyle/>
        <a:p>
          <a:r>
            <a:rPr lang="fr-FR" sz="1400" dirty="0" smtClean="0"/>
            <a:t>RTM</a:t>
          </a:r>
          <a:endParaRPr lang="fr-FR" sz="1400" dirty="0"/>
        </a:p>
      </dgm:t>
    </dgm:pt>
    <dgm:pt modelId="{659C0709-0BEB-499F-87B7-F107BA98585E}" type="parTrans" cxnId="{2BB85B0D-1A00-4739-8A2D-A152B6AA7154}">
      <dgm:prSet/>
      <dgm:spPr/>
      <dgm:t>
        <a:bodyPr/>
        <a:lstStyle/>
        <a:p>
          <a:endParaRPr lang="fr-FR"/>
        </a:p>
      </dgm:t>
    </dgm:pt>
    <dgm:pt modelId="{CEB0358C-DB73-49E1-805D-EDA0F9D404AF}" type="sibTrans" cxnId="{2BB85B0D-1A00-4739-8A2D-A152B6AA7154}">
      <dgm:prSet/>
      <dgm:spPr/>
      <dgm:t>
        <a:bodyPr/>
        <a:lstStyle/>
        <a:p>
          <a:endParaRPr lang="fr-FR"/>
        </a:p>
      </dgm:t>
    </dgm:pt>
    <dgm:pt modelId="{296073B4-AD69-42F3-AE98-5CCBB3721CCA}">
      <dgm:prSet phldrT="[Texte]" custT="1"/>
      <dgm:spPr/>
      <dgm:t>
        <a:bodyPr/>
        <a:lstStyle/>
        <a:p>
          <a:r>
            <a:rPr lang="fr-FR" sz="1400" dirty="0" smtClean="0"/>
            <a:t>Raccords à sertir PPSU</a:t>
          </a:r>
          <a:endParaRPr lang="fr-FR" sz="1400" dirty="0"/>
        </a:p>
      </dgm:t>
    </dgm:pt>
    <dgm:pt modelId="{A40CF376-4191-444C-A603-F3091D35C5D4}" type="parTrans" cxnId="{5FAAE294-7AF8-4FB0-AC92-0C96ABF03F33}">
      <dgm:prSet/>
      <dgm:spPr/>
      <dgm:t>
        <a:bodyPr/>
        <a:lstStyle/>
        <a:p>
          <a:endParaRPr lang="fr-FR"/>
        </a:p>
      </dgm:t>
    </dgm:pt>
    <dgm:pt modelId="{CE35412F-8B37-47EF-B57B-32BDBB6DF0AB}" type="sibTrans" cxnId="{5FAAE294-7AF8-4FB0-AC92-0C96ABF03F33}">
      <dgm:prSet/>
      <dgm:spPr/>
      <dgm:t>
        <a:bodyPr/>
        <a:lstStyle/>
        <a:p>
          <a:endParaRPr lang="fr-FR"/>
        </a:p>
      </dgm:t>
    </dgm:pt>
    <dgm:pt modelId="{54780C24-F90D-465E-8E9A-64D016E5D6EF}">
      <dgm:prSet phldrT="[Texte]" custT="1"/>
      <dgm:spPr/>
      <dgm:t>
        <a:bodyPr/>
        <a:lstStyle/>
        <a:p>
          <a:r>
            <a:rPr lang="fr-FR" sz="1400" dirty="0" smtClean="0"/>
            <a:t>Raccords modulaires RISER</a:t>
          </a:r>
          <a:endParaRPr lang="fr-FR" sz="1400" dirty="0"/>
        </a:p>
      </dgm:t>
    </dgm:pt>
    <dgm:pt modelId="{F203B0F2-0387-4CF3-A9A1-0D75A1DCE230}" type="parTrans" cxnId="{B99A804E-43F1-4D0C-9610-86BAA3D7E1D2}">
      <dgm:prSet/>
      <dgm:spPr/>
      <dgm:t>
        <a:bodyPr/>
        <a:lstStyle/>
        <a:p>
          <a:endParaRPr lang="fr-FR"/>
        </a:p>
      </dgm:t>
    </dgm:pt>
    <dgm:pt modelId="{11E4C248-B55D-4AAA-B686-6E78F074780B}" type="sibTrans" cxnId="{B99A804E-43F1-4D0C-9610-86BAA3D7E1D2}">
      <dgm:prSet/>
      <dgm:spPr/>
      <dgm:t>
        <a:bodyPr/>
        <a:lstStyle/>
        <a:p>
          <a:endParaRPr lang="fr-FR"/>
        </a:p>
      </dgm:t>
    </dgm:pt>
    <dgm:pt modelId="{CB62C0C2-B4E4-4CB8-97F0-18685DFF8572}">
      <dgm:prSet phldrT="[Texte]" custT="1"/>
      <dgm:spPr/>
      <dgm:t>
        <a:bodyPr/>
        <a:lstStyle/>
        <a:p>
          <a:r>
            <a:rPr lang="fr-FR" sz="1400" dirty="0" smtClean="0"/>
            <a:t>Couronnes</a:t>
          </a:r>
          <a:endParaRPr lang="fr-FR" sz="1400" dirty="0"/>
        </a:p>
      </dgm:t>
    </dgm:pt>
    <dgm:pt modelId="{133BF08F-2B77-4261-ADD9-80754BA2E202}" type="parTrans" cxnId="{89C7D29A-C2E2-4200-BBFD-8FB6E6A47135}">
      <dgm:prSet/>
      <dgm:spPr/>
      <dgm:t>
        <a:bodyPr/>
        <a:lstStyle/>
        <a:p>
          <a:endParaRPr lang="fr-FR"/>
        </a:p>
      </dgm:t>
    </dgm:pt>
    <dgm:pt modelId="{ECBFBB69-2BE8-48F3-8507-C9237888DD3A}" type="sibTrans" cxnId="{89C7D29A-C2E2-4200-BBFD-8FB6E6A47135}">
      <dgm:prSet/>
      <dgm:spPr/>
      <dgm:t>
        <a:bodyPr/>
        <a:lstStyle/>
        <a:p>
          <a:endParaRPr lang="fr-FR"/>
        </a:p>
      </dgm:t>
    </dgm:pt>
    <dgm:pt modelId="{1F7A309D-25CC-4201-8E40-731AABD45F54}">
      <dgm:prSet phldrT="[Texte]" custT="1"/>
      <dgm:spPr/>
      <dgm:t>
        <a:bodyPr/>
        <a:lstStyle/>
        <a:p>
          <a:r>
            <a:rPr lang="fr-FR" sz="1400" dirty="0" smtClean="0"/>
            <a:t>Pré-isolé ou pré-gainé</a:t>
          </a:r>
          <a:endParaRPr lang="fr-FR" sz="1400" dirty="0"/>
        </a:p>
      </dgm:t>
    </dgm:pt>
    <dgm:pt modelId="{41300066-9BEE-4CC0-87D0-8AD1E0DAC989}" type="parTrans" cxnId="{6CCF3449-7CCC-45A9-8DDD-E385E10B1CA2}">
      <dgm:prSet/>
      <dgm:spPr/>
      <dgm:t>
        <a:bodyPr/>
        <a:lstStyle/>
        <a:p>
          <a:endParaRPr lang="fr-FR"/>
        </a:p>
      </dgm:t>
    </dgm:pt>
    <dgm:pt modelId="{39539F46-56E5-413D-BC60-2026CF133272}" type="sibTrans" cxnId="{6CCF3449-7CCC-45A9-8DDD-E385E10B1CA2}">
      <dgm:prSet/>
      <dgm:spPr/>
      <dgm:t>
        <a:bodyPr/>
        <a:lstStyle/>
        <a:p>
          <a:endParaRPr lang="fr-FR"/>
        </a:p>
      </dgm:t>
    </dgm:pt>
    <dgm:pt modelId="{DBFE2904-00C7-4187-B5E8-8B5486FDC69C}">
      <dgm:prSet phldrT="[Texte]" custT="1"/>
      <dgm:spPr/>
      <dgm:t>
        <a:bodyPr/>
        <a:lstStyle/>
        <a:p>
          <a:r>
            <a:rPr lang="fr-FR" sz="1400" dirty="0" smtClean="0"/>
            <a:t>Barres en 3 ou 5 m</a:t>
          </a:r>
          <a:endParaRPr lang="fr-FR" sz="1400" dirty="0"/>
        </a:p>
      </dgm:t>
    </dgm:pt>
    <dgm:pt modelId="{53C3FF5A-C58E-4A75-A955-A17CB57265C0}" type="parTrans" cxnId="{10260644-CEDB-4F90-A9B8-97984EE35F5A}">
      <dgm:prSet/>
      <dgm:spPr/>
      <dgm:t>
        <a:bodyPr/>
        <a:lstStyle/>
        <a:p>
          <a:endParaRPr lang="fr-FR"/>
        </a:p>
      </dgm:t>
    </dgm:pt>
    <dgm:pt modelId="{A167743D-A38B-4411-9266-9DB9CEB8EB41}" type="sibTrans" cxnId="{10260644-CEDB-4F90-A9B8-97984EE35F5A}">
      <dgm:prSet/>
      <dgm:spPr/>
      <dgm:t>
        <a:bodyPr/>
        <a:lstStyle/>
        <a:p>
          <a:endParaRPr lang="fr-FR"/>
        </a:p>
      </dgm:t>
    </dgm:pt>
    <dgm:pt modelId="{5A3C05F4-CEF3-46D4-8565-76A5990A65E2}">
      <dgm:prSet custT="1"/>
      <dgm:spPr/>
      <dgm:t>
        <a:bodyPr/>
        <a:lstStyle/>
        <a:p>
          <a:r>
            <a:rPr lang="fr-FR" sz="1400" dirty="0" smtClean="0"/>
            <a:t>16 à 32 mm : </a:t>
          </a:r>
          <a:r>
            <a:rPr lang="fr-FR" sz="1400" dirty="0" err="1" smtClean="0"/>
            <a:t>Unipipe</a:t>
          </a:r>
          <a:r>
            <a:rPr lang="fr-FR" sz="1400" dirty="0" smtClean="0"/>
            <a:t> Plus SANS soudure</a:t>
          </a:r>
          <a:endParaRPr lang="fr-FR" sz="1400" dirty="0"/>
        </a:p>
      </dgm:t>
    </dgm:pt>
    <dgm:pt modelId="{354A7D28-D46D-47DB-9D0D-CB6FBB1CC1C0}" type="parTrans" cxnId="{576041C4-2F56-4AF7-8087-8AAFF09CF6C8}">
      <dgm:prSet/>
      <dgm:spPr/>
      <dgm:t>
        <a:bodyPr/>
        <a:lstStyle/>
        <a:p>
          <a:endParaRPr lang="fr-FR"/>
        </a:p>
      </dgm:t>
    </dgm:pt>
    <dgm:pt modelId="{07EE05C7-D0CF-4F83-B9CC-32E9EDA217CF}" type="sibTrans" cxnId="{576041C4-2F56-4AF7-8087-8AAFF09CF6C8}">
      <dgm:prSet/>
      <dgm:spPr/>
      <dgm:t>
        <a:bodyPr/>
        <a:lstStyle/>
        <a:p>
          <a:endParaRPr lang="fr-FR"/>
        </a:p>
      </dgm:t>
    </dgm:pt>
    <dgm:pt modelId="{5F289D5C-10EC-4010-BCF9-A43CDAD8AAF3}">
      <dgm:prSet custT="1"/>
      <dgm:spPr/>
      <dgm:t>
        <a:bodyPr/>
        <a:lstStyle/>
        <a:p>
          <a:r>
            <a:rPr lang="fr-FR" sz="1400" dirty="0" smtClean="0"/>
            <a:t>40 à 110 mm : </a:t>
          </a:r>
          <a:r>
            <a:rPr lang="fr-FR" sz="1400" dirty="0" err="1" smtClean="0"/>
            <a:t>Unipipe</a:t>
          </a:r>
          <a:endParaRPr lang="fr-FR" sz="1400" dirty="0"/>
        </a:p>
      </dgm:t>
    </dgm:pt>
    <dgm:pt modelId="{936D7656-5FB1-40D3-80E9-D4AFFDDE9169}" type="parTrans" cxnId="{BD5B41F5-7978-454F-AB4E-D7C54FD7AB97}">
      <dgm:prSet/>
      <dgm:spPr/>
      <dgm:t>
        <a:bodyPr/>
        <a:lstStyle/>
        <a:p>
          <a:endParaRPr lang="fr-FR"/>
        </a:p>
      </dgm:t>
    </dgm:pt>
    <dgm:pt modelId="{0C7EB810-1098-4DB3-B766-2BA25CAE004B}" type="sibTrans" cxnId="{BD5B41F5-7978-454F-AB4E-D7C54FD7AB97}">
      <dgm:prSet/>
      <dgm:spPr/>
      <dgm:t>
        <a:bodyPr/>
        <a:lstStyle/>
        <a:p>
          <a:endParaRPr lang="fr-FR"/>
        </a:p>
      </dgm:t>
    </dgm:pt>
    <dgm:pt modelId="{2132E3F1-527B-40A2-8707-B1066B968182}" type="pres">
      <dgm:prSet presAssocID="{EC8F414C-1A4A-4318-8368-B41782CF74A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27827FA0-1965-4E1F-BAE9-0A93D0C0722B}" type="pres">
      <dgm:prSet presAssocID="{63476EA3-3175-4B57-947F-DA2F0016F019}" presName="parentLin" presStyleCnt="0"/>
      <dgm:spPr/>
    </dgm:pt>
    <dgm:pt modelId="{099ED18B-2F60-4F50-915F-0DA5BEB609C0}" type="pres">
      <dgm:prSet presAssocID="{63476EA3-3175-4B57-947F-DA2F0016F019}" presName="parentLeftMargin" presStyleLbl="node1" presStyleIdx="0" presStyleCnt="3"/>
      <dgm:spPr/>
      <dgm:t>
        <a:bodyPr/>
        <a:lstStyle/>
        <a:p>
          <a:endParaRPr lang="fr-FR"/>
        </a:p>
      </dgm:t>
    </dgm:pt>
    <dgm:pt modelId="{2D77A232-E599-4785-BE9C-35C6E5E5DCC7}" type="pres">
      <dgm:prSet presAssocID="{63476EA3-3175-4B57-947F-DA2F0016F01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D7C2703-8E54-4466-B227-AA8D20F7E14E}" type="pres">
      <dgm:prSet presAssocID="{63476EA3-3175-4B57-947F-DA2F0016F019}" presName="negativeSpace" presStyleCnt="0"/>
      <dgm:spPr/>
    </dgm:pt>
    <dgm:pt modelId="{E8E8CC7A-BA72-479A-81FB-0988BBCCEDD9}" type="pres">
      <dgm:prSet presAssocID="{63476EA3-3175-4B57-947F-DA2F0016F019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F713DD5-5CE3-4DFD-8230-1475C439AF51}" type="pres">
      <dgm:prSet presAssocID="{89F8644B-43B6-4404-8717-674DE32F13B9}" presName="spaceBetweenRectangles" presStyleCnt="0"/>
      <dgm:spPr/>
    </dgm:pt>
    <dgm:pt modelId="{58D0D951-AB9A-4458-8D63-596CF7A7D801}" type="pres">
      <dgm:prSet presAssocID="{28C6E662-2C77-4322-B745-14FA4624908C}" presName="parentLin" presStyleCnt="0"/>
      <dgm:spPr/>
    </dgm:pt>
    <dgm:pt modelId="{924491D4-3BD9-407A-A46A-563C8A825E40}" type="pres">
      <dgm:prSet presAssocID="{28C6E662-2C77-4322-B745-14FA4624908C}" presName="parentLeftMargin" presStyleLbl="node1" presStyleIdx="0" presStyleCnt="3"/>
      <dgm:spPr/>
      <dgm:t>
        <a:bodyPr/>
        <a:lstStyle/>
        <a:p>
          <a:endParaRPr lang="fr-FR"/>
        </a:p>
      </dgm:t>
    </dgm:pt>
    <dgm:pt modelId="{CC4E04F3-AB54-4570-A00B-12BDCBBB3139}" type="pres">
      <dgm:prSet presAssocID="{28C6E662-2C77-4322-B745-14FA4624908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3D68FE9-8806-4F44-B276-81A1B792E580}" type="pres">
      <dgm:prSet presAssocID="{28C6E662-2C77-4322-B745-14FA4624908C}" presName="negativeSpace" presStyleCnt="0"/>
      <dgm:spPr/>
    </dgm:pt>
    <dgm:pt modelId="{39AB8DF0-C7A6-4852-B389-F3CE58E08F60}" type="pres">
      <dgm:prSet presAssocID="{28C6E662-2C77-4322-B745-14FA4624908C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238C41-F2DC-40C8-BEA1-F0C64623B934}" type="pres">
      <dgm:prSet presAssocID="{2F400599-870B-454D-B9E6-28F984171C55}" presName="spaceBetweenRectangles" presStyleCnt="0"/>
      <dgm:spPr/>
    </dgm:pt>
    <dgm:pt modelId="{9FAABD00-17BF-4CBC-84D0-2F1C992BA0B9}" type="pres">
      <dgm:prSet presAssocID="{17B8E3E2-82E2-43B2-A995-E18F2DF6E189}" presName="parentLin" presStyleCnt="0"/>
      <dgm:spPr/>
    </dgm:pt>
    <dgm:pt modelId="{CA0D77A7-6F3B-483F-B2F9-BA401FAA43CF}" type="pres">
      <dgm:prSet presAssocID="{17B8E3E2-82E2-43B2-A995-E18F2DF6E189}" presName="parentLeftMargin" presStyleLbl="node1" presStyleIdx="1" presStyleCnt="3"/>
      <dgm:spPr/>
      <dgm:t>
        <a:bodyPr/>
        <a:lstStyle/>
        <a:p>
          <a:endParaRPr lang="fr-FR"/>
        </a:p>
      </dgm:t>
    </dgm:pt>
    <dgm:pt modelId="{71F6BAC3-E1FC-4F96-A2D0-522A7E3CC45E}" type="pres">
      <dgm:prSet presAssocID="{17B8E3E2-82E2-43B2-A995-E18F2DF6E18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3C9652B-437C-4F78-B547-C46789FADEC0}" type="pres">
      <dgm:prSet presAssocID="{17B8E3E2-82E2-43B2-A995-E18F2DF6E189}" presName="negativeSpace" presStyleCnt="0"/>
      <dgm:spPr/>
    </dgm:pt>
    <dgm:pt modelId="{7D52C63C-C5E2-4E48-AC1D-DB0225F45478}" type="pres">
      <dgm:prSet presAssocID="{17B8E3E2-82E2-43B2-A995-E18F2DF6E189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DDAD522-6FB5-4224-8B3F-B0AF5380C6B1}" srcId="{EC8F414C-1A4A-4318-8368-B41782CF74A3}" destId="{28C6E662-2C77-4322-B745-14FA4624908C}" srcOrd="1" destOrd="0" parTransId="{B6CD3064-3515-4DE6-B6DB-0B8A2409E7A2}" sibTransId="{2F400599-870B-454D-B9E6-28F984171C55}"/>
    <dgm:cxn modelId="{BD5B41F5-7978-454F-AB4E-D7C54FD7AB97}" srcId="{63476EA3-3175-4B57-947F-DA2F0016F019}" destId="{5F289D5C-10EC-4010-BCF9-A43CDAD8AAF3}" srcOrd="1" destOrd="0" parTransId="{936D7656-5FB1-40D3-80E9-D4AFFDDE9169}" sibTransId="{0C7EB810-1098-4DB3-B766-2BA25CAE004B}"/>
    <dgm:cxn modelId="{4D5C7568-96A8-4A80-AA0B-BD997C4BFE6A}" type="presOf" srcId="{54780C24-F90D-465E-8E9A-64D016E5D6EF}" destId="{39AB8DF0-C7A6-4852-B389-F3CE58E08F60}" srcOrd="0" destOrd="3" presId="urn:microsoft.com/office/officeart/2005/8/layout/list1"/>
    <dgm:cxn modelId="{A29F1ED2-6077-4C28-89B0-F5B65F35EA98}" type="presOf" srcId="{1F7A309D-25CC-4201-8E40-731AABD45F54}" destId="{7D52C63C-C5E2-4E48-AC1D-DB0225F45478}" srcOrd="0" destOrd="1" presId="urn:microsoft.com/office/officeart/2005/8/layout/list1"/>
    <dgm:cxn modelId="{2BB85B0D-1A00-4739-8A2D-A152B6AA7154}" srcId="{28C6E662-2C77-4322-B745-14FA4624908C}" destId="{CF7631C7-5A91-4307-BEE9-D2977211CAFE}" srcOrd="1" destOrd="0" parTransId="{659C0709-0BEB-499F-87B7-F107BA98585E}" sibTransId="{CEB0358C-DB73-49E1-805D-EDA0F9D404AF}"/>
    <dgm:cxn modelId="{E12F7145-F331-403C-A9C2-8ADF4258A799}" type="presOf" srcId="{17B8E3E2-82E2-43B2-A995-E18F2DF6E189}" destId="{CA0D77A7-6F3B-483F-B2F9-BA401FAA43CF}" srcOrd="0" destOrd="0" presId="urn:microsoft.com/office/officeart/2005/8/layout/list1"/>
    <dgm:cxn modelId="{C941883F-3254-4AE6-8B7A-A3D1F0EE394A}" type="presOf" srcId="{28C6E662-2C77-4322-B745-14FA4624908C}" destId="{CC4E04F3-AB54-4570-A00B-12BDCBBB3139}" srcOrd="1" destOrd="0" presId="urn:microsoft.com/office/officeart/2005/8/layout/list1"/>
    <dgm:cxn modelId="{576041C4-2F56-4AF7-8087-8AAFF09CF6C8}" srcId="{63476EA3-3175-4B57-947F-DA2F0016F019}" destId="{5A3C05F4-CEF3-46D4-8565-76A5990A65E2}" srcOrd="0" destOrd="0" parTransId="{354A7D28-D46D-47DB-9D0D-CB6FBB1CC1C0}" sibTransId="{07EE05C7-D0CF-4F83-B9CC-32E9EDA217CF}"/>
    <dgm:cxn modelId="{B99A804E-43F1-4D0C-9610-86BAA3D7E1D2}" srcId="{28C6E662-2C77-4322-B745-14FA4624908C}" destId="{54780C24-F90D-465E-8E9A-64D016E5D6EF}" srcOrd="3" destOrd="0" parTransId="{F203B0F2-0387-4CF3-A9A1-0D75A1DCE230}" sibTransId="{11E4C248-B55D-4AAA-B686-6E78F074780B}"/>
    <dgm:cxn modelId="{10260644-CEDB-4F90-A9B8-97984EE35F5A}" srcId="{17B8E3E2-82E2-43B2-A995-E18F2DF6E189}" destId="{DBFE2904-00C7-4187-B5E8-8B5486FDC69C}" srcOrd="2" destOrd="0" parTransId="{53C3FF5A-C58E-4A75-A955-A17CB57265C0}" sibTransId="{A167743D-A38B-4411-9266-9DB9CEB8EB41}"/>
    <dgm:cxn modelId="{B56771BD-4EA6-45A6-8DDB-34BE23C63E43}" type="presOf" srcId="{28C6E662-2C77-4322-B745-14FA4624908C}" destId="{924491D4-3BD9-407A-A46A-563C8A825E40}" srcOrd="0" destOrd="0" presId="urn:microsoft.com/office/officeart/2005/8/layout/list1"/>
    <dgm:cxn modelId="{796B9388-68C2-4F1D-AE4A-1C8E21DA7E47}" type="presOf" srcId="{17B8E3E2-82E2-43B2-A995-E18F2DF6E189}" destId="{71F6BAC3-E1FC-4F96-A2D0-522A7E3CC45E}" srcOrd="1" destOrd="0" presId="urn:microsoft.com/office/officeart/2005/8/layout/list1"/>
    <dgm:cxn modelId="{714EE8E6-1BD1-4D32-94BA-BDF6A842BF93}" type="presOf" srcId="{CF7631C7-5A91-4307-BEE9-D2977211CAFE}" destId="{39AB8DF0-C7A6-4852-B389-F3CE58E08F60}" srcOrd="0" destOrd="1" presId="urn:microsoft.com/office/officeart/2005/8/layout/list1"/>
    <dgm:cxn modelId="{F9E155D6-C637-4D74-B44D-52DDBC688382}" type="presOf" srcId="{CB62C0C2-B4E4-4CB8-97F0-18685DFF8572}" destId="{7D52C63C-C5E2-4E48-AC1D-DB0225F45478}" srcOrd="0" destOrd="0" presId="urn:microsoft.com/office/officeart/2005/8/layout/list1"/>
    <dgm:cxn modelId="{C25CCCFD-5EFA-4751-AA4A-753850B99501}" type="presOf" srcId="{63476EA3-3175-4B57-947F-DA2F0016F019}" destId="{2D77A232-E599-4785-BE9C-35C6E5E5DCC7}" srcOrd="1" destOrd="0" presId="urn:microsoft.com/office/officeart/2005/8/layout/list1"/>
    <dgm:cxn modelId="{4B2963FB-6DAF-4EC6-A823-CC6B47B8C86C}" type="presOf" srcId="{296073B4-AD69-42F3-AE98-5CCBB3721CCA}" destId="{39AB8DF0-C7A6-4852-B389-F3CE58E08F60}" srcOrd="0" destOrd="2" presId="urn:microsoft.com/office/officeart/2005/8/layout/list1"/>
    <dgm:cxn modelId="{6CCF3449-7CCC-45A9-8DDD-E385E10B1CA2}" srcId="{17B8E3E2-82E2-43B2-A995-E18F2DF6E189}" destId="{1F7A309D-25CC-4201-8E40-731AABD45F54}" srcOrd="1" destOrd="0" parTransId="{41300066-9BEE-4CC0-87D0-8AD1E0DAC989}" sibTransId="{39539F46-56E5-413D-BC60-2026CF133272}"/>
    <dgm:cxn modelId="{23A51E7E-9FDD-4B8D-B70E-3335F62DFF7C}" type="presOf" srcId="{B8E2C1D0-75E3-4666-BC91-49716B363A9F}" destId="{39AB8DF0-C7A6-4852-B389-F3CE58E08F60}" srcOrd="0" destOrd="0" presId="urn:microsoft.com/office/officeart/2005/8/layout/list1"/>
    <dgm:cxn modelId="{045B5165-5E48-4565-A970-4A9EA6DFC9A4}" type="presOf" srcId="{5A3C05F4-CEF3-46D4-8565-76A5990A65E2}" destId="{E8E8CC7A-BA72-479A-81FB-0988BBCCEDD9}" srcOrd="0" destOrd="0" presId="urn:microsoft.com/office/officeart/2005/8/layout/list1"/>
    <dgm:cxn modelId="{DF5C8C36-F61C-46F3-B582-804DCF5E8C0F}" srcId="{EC8F414C-1A4A-4318-8368-B41782CF74A3}" destId="{17B8E3E2-82E2-43B2-A995-E18F2DF6E189}" srcOrd="2" destOrd="0" parTransId="{D9E5682F-7A9E-4A75-A2ED-F42B025DC19A}" sibTransId="{2DBFC9A1-A3F8-40B5-AA0D-7FD3C88D7031}"/>
    <dgm:cxn modelId="{89C7D29A-C2E2-4200-BBFD-8FB6E6A47135}" srcId="{17B8E3E2-82E2-43B2-A995-E18F2DF6E189}" destId="{CB62C0C2-B4E4-4CB8-97F0-18685DFF8572}" srcOrd="0" destOrd="0" parTransId="{133BF08F-2B77-4261-ADD9-80754BA2E202}" sibTransId="{ECBFBB69-2BE8-48F3-8507-C9237888DD3A}"/>
    <dgm:cxn modelId="{EB947C1A-E35C-477C-AD8D-0C07C58333E7}" type="presOf" srcId="{5F289D5C-10EC-4010-BCF9-A43CDAD8AAF3}" destId="{E8E8CC7A-BA72-479A-81FB-0988BBCCEDD9}" srcOrd="0" destOrd="1" presId="urn:microsoft.com/office/officeart/2005/8/layout/list1"/>
    <dgm:cxn modelId="{C702E638-1988-4A07-AB9F-D81BF53B7D61}" srcId="{EC8F414C-1A4A-4318-8368-B41782CF74A3}" destId="{63476EA3-3175-4B57-947F-DA2F0016F019}" srcOrd="0" destOrd="0" parTransId="{EA25FA60-8B58-442F-B495-EDC36C00C317}" sibTransId="{89F8644B-43B6-4404-8717-674DE32F13B9}"/>
    <dgm:cxn modelId="{5FAAE294-7AF8-4FB0-AC92-0C96ABF03F33}" srcId="{28C6E662-2C77-4322-B745-14FA4624908C}" destId="{296073B4-AD69-42F3-AE98-5CCBB3721CCA}" srcOrd="2" destOrd="0" parTransId="{A40CF376-4191-444C-A603-F3091D35C5D4}" sibTransId="{CE35412F-8B37-47EF-B57B-32BDBB6DF0AB}"/>
    <dgm:cxn modelId="{50D5BB0B-A78B-4E6B-A09D-243020516E81}" type="presOf" srcId="{63476EA3-3175-4B57-947F-DA2F0016F019}" destId="{099ED18B-2F60-4F50-915F-0DA5BEB609C0}" srcOrd="0" destOrd="0" presId="urn:microsoft.com/office/officeart/2005/8/layout/list1"/>
    <dgm:cxn modelId="{F795B31A-B306-4D3A-A2EF-D1B302D7B457}" type="presOf" srcId="{EC8F414C-1A4A-4318-8368-B41782CF74A3}" destId="{2132E3F1-527B-40A2-8707-B1066B968182}" srcOrd="0" destOrd="0" presId="urn:microsoft.com/office/officeart/2005/8/layout/list1"/>
    <dgm:cxn modelId="{4F220B9D-D6E8-45E7-B7A2-0229720EB2D7}" type="presOf" srcId="{DBFE2904-00C7-4187-B5E8-8B5486FDC69C}" destId="{7D52C63C-C5E2-4E48-AC1D-DB0225F45478}" srcOrd="0" destOrd="2" presId="urn:microsoft.com/office/officeart/2005/8/layout/list1"/>
    <dgm:cxn modelId="{0427193D-9E91-413F-B42C-E44EADABA36C}" srcId="{28C6E662-2C77-4322-B745-14FA4624908C}" destId="{B8E2C1D0-75E3-4666-BC91-49716B363A9F}" srcOrd="0" destOrd="0" parTransId="{C214C7A8-C2CA-4923-B4B2-237D97FE6609}" sibTransId="{5580FC32-A3B2-4783-959B-E02E0D1ABB5A}"/>
    <dgm:cxn modelId="{8D5FB472-D926-4DC5-8F92-C54BD7F28AF3}" type="presParOf" srcId="{2132E3F1-527B-40A2-8707-B1066B968182}" destId="{27827FA0-1965-4E1F-BAE9-0A93D0C0722B}" srcOrd="0" destOrd="0" presId="urn:microsoft.com/office/officeart/2005/8/layout/list1"/>
    <dgm:cxn modelId="{28DBF910-B3F0-43E4-8859-EB50324DD08D}" type="presParOf" srcId="{27827FA0-1965-4E1F-BAE9-0A93D0C0722B}" destId="{099ED18B-2F60-4F50-915F-0DA5BEB609C0}" srcOrd="0" destOrd="0" presId="urn:microsoft.com/office/officeart/2005/8/layout/list1"/>
    <dgm:cxn modelId="{54401F48-18EB-4344-A0A2-5F9B246083E7}" type="presParOf" srcId="{27827FA0-1965-4E1F-BAE9-0A93D0C0722B}" destId="{2D77A232-E599-4785-BE9C-35C6E5E5DCC7}" srcOrd="1" destOrd="0" presId="urn:microsoft.com/office/officeart/2005/8/layout/list1"/>
    <dgm:cxn modelId="{B0CAE8A7-7E5E-4371-9D40-04B738F27B8B}" type="presParOf" srcId="{2132E3F1-527B-40A2-8707-B1066B968182}" destId="{FD7C2703-8E54-4466-B227-AA8D20F7E14E}" srcOrd="1" destOrd="0" presId="urn:microsoft.com/office/officeart/2005/8/layout/list1"/>
    <dgm:cxn modelId="{3BC5D572-0D7A-475C-AD72-05894195CF2B}" type="presParOf" srcId="{2132E3F1-527B-40A2-8707-B1066B968182}" destId="{E8E8CC7A-BA72-479A-81FB-0988BBCCEDD9}" srcOrd="2" destOrd="0" presId="urn:microsoft.com/office/officeart/2005/8/layout/list1"/>
    <dgm:cxn modelId="{68B35B7D-AF66-4C3B-A954-EDC0DD364B59}" type="presParOf" srcId="{2132E3F1-527B-40A2-8707-B1066B968182}" destId="{DF713DD5-5CE3-4DFD-8230-1475C439AF51}" srcOrd="3" destOrd="0" presId="urn:microsoft.com/office/officeart/2005/8/layout/list1"/>
    <dgm:cxn modelId="{255DBEEB-0D64-4BCA-912C-DBED0EB0EA5F}" type="presParOf" srcId="{2132E3F1-527B-40A2-8707-B1066B968182}" destId="{58D0D951-AB9A-4458-8D63-596CF7A7D801}" srcOrd="4" destOrd="0" presId="urn:microsoft.com/office/officeart/2005/8/layout/list1"/>
    <dgm:cxn modelId="{8764FD01-434C-461E-812F-A8B3A9176F3C}" type="presParOf" srcId="{58D0D951-AB9A-4458-8D63-596CF7A7D801}" destId="{924491D4-3BD9-407A-A46A-563C8A825E40}" srcOrd="0" destOrd="0" presId="urn:microsoft.com/office/officeart/2005/8/layout/list1"/>
    <dgm:cxn modelId="{E267CA62-36D7-4794-B1C0-58FD8B9A00BD}" type="presParOf" srcId="{58D0D951-AB9A-4458-8D63-596CF7A7D801}" destId="{CC4E04F3-AB54-4570-A00B-12BDCBBB3139}" srcOrd="1" destOrd="0" presId="urn:microsoft.com/office/officeart/2005/8/layout/list1"/>
    <dgm:cxn modelId="{6D6B78F0-A307-4AA5-A9E0-641E204DEEDE}" type="presParOf" srcId="{2132E3F1-527B-40A2-8707-B1066B968182}" destId="{43D68FE9-8806-4F44-B276-81A1B792E580}" srcOrd="5" destOrd="0" presId="urn:microsoft.com/office/officeart/2005/8/layout/list1"/>
    <dgm:cxn modelId="{AD695AC3-8DAF-41C6-94C7-225F516F3294}" type="presParOf" srcId="{2132E3F1-527B-40A2-8707-B1066B968182}" destId="{39AB8DF0-C7A6-4852-B389-F3CE58E08F60}" srcOrd="6" destOrd="0" presId="urn:microsoft.com/office/officeart/2005/8/layout/list1"/>
    <dgm:cxn modelId="{B4384988-9C2B-4239-A4EA-FDAF2B9345C3}" type="presParOf" srcId="{2132E3F1-527B-40A2-8707-B1066B968182}" destId="{09238C41-F2DC-40C8-BEA1-F0C64623B934}" srcOrd="7" destOrd="0" presId="urn:microsoft.com/office/officeart/2005/8/layout/list1"/>
    <dgm:cxn modelId="{A01A557E-4AC5-41E4-AB24-79D19143B71F}" type="presParOf" srcId="{2132E3F1-527B-40A2-8707-B1066B968182}" destId="{9FAABD00-17BF-4CBC-84D0-2F1C992BA0B9}" srcOrd="8" destOrd="0" presId="urn:microsoft.com/office/officeart/2005/8/layout/list1"/>
    <dgm:cxn modelId="{AC4369FA-C9FF-4AB4-B0FD-C083397F8D36}" type="presParOf" srcId="{9FAABD00-17BF-4CBC-84D0-2F1C992BA0B9}" destId="{CA0D77A7-6F3B-483F-B2F9-BA401FAA43CF}" srcOrd="0" destOrd="0" presId="urn:microsoft.com/office/officeart/2005/8/layout/list1"/>
    <dgm:cxn modelId="{2EFDCF93-3F15-47E8-87AC-2DC5F3B306C4}" type="presParOf" srcId="{9FAABD00-17BF-4CBC-84D0-2F1C992BA0B9}" destId="{71F6BAC3-E1FC-4F96-A2D0-522A7E3CC45E}" srcOrd="1" destOrd="0" presId="urn:microsoft.com/office/officeart/2005/8/layout/list1"/>
    <dgm:cxn modelId="{8F893807-431C-48AB-AA68-F136049C0D93}" type="presParOf" srcId="{2132E3F1-527B-40A2-8707-B1066B968182}" destId="{13C9652B-437C-4F78-B547-C46789FADEC0}" srcOrd="9" destOrd="0" presId="urn:microsoft.com/office/officeart/2005/8/layout/list1"/>
    <dgm:cxn modelId="{B58943A5-98F9-44C8-9AA3-70AD0AD8E41C}" type="presParOf" srcId="{2132E3F1-527B-40A2-8707-B1066B968182}" destId="{7D52C63C-C5E2-4E48-AC1D-DB0225F4547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FFA07F-840C-44FA-87BF-CBBD596057C5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fr-FR"/>
        </a:p>
      </dgm:t>
    </dgm:pt>
    <dgm:pt modelId="{04D00B90-9272-48D1-BEE6-1018B961DEA0}">
      <dgm:prSet phldrT="[Texte]" custT="1"/>
      <dgm:spPr/>
      <dgm:t>
        <a:bodyPr/>
        <a:lstStyle/>
        <a:p>
          <a:r>
            <a:rPr lang="fr-FR" sz="2000" dirty="0" smtClean="0"/>
            <a:t>Corps en laiton DR</a:t>
          </a:r>
        </a:p>
      </dgm:t>
    </dgm:pt>
    <dgm:pt modelId="{654627EA-D8C5-4BD5-8206-E6CC4085637C}" type="parTrans" cxnId="{54EA34F5-2934-40B7-A73F-66AAE9A22173}">
      <dgm:prSet/>
      <dgm:spPr/>
      <dgm:t>
        <a:bodyPr/>
        <a:lstStyle/>
        <a:p>
          <a:endParaRPr lang="fr-FR" sz="900"/>
        </a:p>
      </dgm:t>
    </dgm:pt>
    <dgm:pt modelId="{9EF3A0E5-7DDB-47DE-84DC-B2F0D414B314}" type="sibTrans" cxnId="{54EA34F5-2934-40B7-A73F-66AAE9A22173}">
      <dgm:prSet/>
      <dgm:spPr/>
      <dgm:t>
        <a:bodyPr/>
        <a:lstStyle/>
        <a:p>
          <a:endParaRPr lang="fr-FR" sz="900"/>
        </a:p>
      </dgm:t>
    </dgm:pt>
    <dgm:pt modelId="{60481B1D-E6B9-46E6-B080-F3F36AC97827}">
      <dgm:prSet phldrT="[Texte]" custT="1"/>
      <dgm:spPr/>
      <dgm:t>
        <a:bodyPr/>
        <a:lstStyle/>
        <a:p>
          <a:pPr>
            <a:lnSpc>
              <a:spcPct val="150000"/>
            </a:lnSpc>
          </a:pPr>
          <a:r>
            <a:rPr lang="fr-FR" sz="1400" dirty="0" smtClean="0"/>
            <a:t>Laiton non </a:t>
          </a:r>
          <a:r>
            <a:rPr lang="fr-FR" sz="1400" dirty="0" err="1" smtClean="0"/>
            <a:t>dézincifiable</a:t>
          </a:r>
          <a:endParaRPr lang="fr-FR" sz="1400" dirty="0"/>
        </a:p>
      </dgm:t>
    </dgm:pt>
    <dgm:pt modelId="{C3C5783B-B300-4799-8BB2-0EB4A3763388}" type="parTrans" cxnId="{EE03EA0D-E768-4C7D-BABC-A1B3531D8379}">
      <dgm:prSet/>
      <dgm:spPr/>
      <dgm:t>
        <a:bodyPr/>
        <a:lstStyle/>
        <a:p>
          <a:endParaRPr lang="fr-FR" sz="900"/>
        </a:p>
      </dgm:t>
    </dgm:pt>
    <dgm:pt modelId="{4360184F-E672-477F-BD42-E2593DB52A88}" type="sibTrans" cxnId="{EE03EA0D-E768-4C7D-BABC-A1B3531D8379}">
      <dgm:prSet/>
      <dgm:spPr/>
      <dgm:t>
        <a:bodyPr/>
        <a:lstStyle/>
        <a:p>
          <a:endParaRPr lang="fr-FR" sz="900"/>
        </a:p>
      </dgm:t>
    </dgm:pt>
    <dgm:pt modelId="{70023345-B175-4FEA-8341-3B1D4D73D9F9}">
      <dgm:prSet phldrT="[Texte]" custT="1"/>
      <dgm:spPr/>
      <dgm:t>
        <a:bodyPr/>
        <a:lstStyle/>
        <a:p>
          <a:r>
            <a:rPr lang="fr-FR" sz="2000" dirty="0" smtClean="0"/>
            <a:t>Douille en Inox</a:t>
          </a:r>
          <a:endParaRPr lang="fr-FR" sz="2000" dirty="0"/>
        </a:p>
      </dgm:t>
    </dgm:pt>
    <dgm:pt modelId="{4307806D-DB78-4BAE-B91B-EF0293EBCAA9}" type="parTrans" cxnId="{5A1CD347-79E9-400A-8B29-832C59979E11}">
      <dgm:prSet/>
      <dgm:spPr/>
      <dgm:t>
        <a:bodyPr/>
        <a:lstStyle/>
        <a:p>
          <a:endParaRPr lang="fr-FR" sz="900"/>
        </a:p>
      </dgm:t>
    </dgm:pt>
    <dgm:pt modelId="{48F0E5AA-C92D-4237-B548-BD6D6BCAD025}" type="sibTrans" cxnId="{5A1CD347-79E9-400A-8B29-832C59979E11}">
      <dgm:prSet/>
      <dgm:spPr/>
      <dgm:t>
        <a:bodyPr/>
        <a:lstStyle/>
        <a:p>
          <a:endParaRPr lang="fr-FR" sz="900"/>
        </a:p>
      </dgm:t>
    </dgm:pt>
    <dgm:pt modelId="{1AFBF1D7-2ED1-44D2-9094-A7B683DEC1C3}">
      <dgm:prSet phldrT="[Texte]" custT="1"/>
      <dgm:spPr/>
      <dgm:t>
        <a:bodyPr/>
        <a:lstStyle/>
        <a:p>
          <a:pPr>
            <a:lnSpc>
              <a:spcPct val="150000"/>
            </a:lnSpc>
          </a:pPr>
          <a:r>
            <a:rPr lang="fr-FR" sz="1400" dirty="0" smtClean="0"/>
            <a:t>Plus résistante aux éléments chimiques des bétons / plâtres</a:t>
          </a:r>
          <a:endParaRPr lang="fr-FR" sz="1400" dirty="0"/>
        </a:p>
      </dgm:t>
    </dgm:pt>
    <dgm:pt modelId="{52206073-E7E3-47FA-968A-A96974F205EC}" type="parTrans" cxnId="{24634ABB-1B19-4E3A-9A3A-43E071C01BA5}">
      <dgm:prSet/>
      <dgm:spPr/>
      <dgm:t>
        <a:bodyPr/>
        <a:lstStyle/>
        <a:p>
          <a:endParaRPr lang="fr-FR" sz="900"/>
        </a:p>
      </dgm:t>
    </dgm:pt>
    <dgm:pt modelId="{B6467792-B57D-4C2F-B1C5-996DFCF754C2}" type="sibTrans" cxnId="{24634ABB-1B19-4E3A-9A3A-43E071C01BA5}">
      <dgm:prSet/>
      <dgm:spPr/>
      <dgm:t>
        <a:bodyPr/>
        <a:lstStyle/>
        <a:p>
          <a:endParaRPr lang="fr-FR" sz="900"/>
        </a:p>
      </dgm:t>
    </dgm:pt>
    <dgm:pt modelId="{FF20E41F-A679-4BFB-8330-BB63CC6E020F}">
      <dgm:prSet phldrT="[Texte]" custT="1"/>
      <dgm:spPr/>
      <dgm:t>
        <a:bodyPr/>
        <a:lstStyle/>
        <a:p>
          <a:pPr>
            <a:lnSpc>
              <a:spcPct val="150000"/>
            </a:lnSpc>
          </a:pPr>
          <a:r>
            <a:rPr lang="fr-FR" sz="1400" dirty="0" smtClean="0"/>
            <a:t>Qualité CW625N = </a:t>
          </a:r>
          <a:r>
            <a:rPr lang="fr-FR" sz="1400" b="0" i="0" dirty="0" smtClean="0"/>
            <a:t>CuZn35Pb1,5AlAs </a:t>
          </a:r>
          <a:r>
            <a:rPr lang="fr-FR" sz="1400" dirty="0" smtClean="0"/>
            <a:t>(</a:t>
          </a:r>
          <a:r>
            <a:rPr lang="fr-FR" sz="1200" dirty="0" smtClean="0"/>
            <a:t>anciennement CW617N = CuZn40Pb2)</a:t>
          </a:r>
          <a:endParaRPr lang="fr-FR" sz="1400" dirty="0"/>
        </a:p>
      </dgm:t>
    </dgm:pt>
    <dgm:pt modelId="{8AEE220E-FF08-45FD-93FB-D10F380BE7CE}" type="parTrans" cxnId="{F7100BB2-1C4A-41A5-B18D-C558D2CE214E}">
      <dgm:prSet/>
      <dgm:spPr/>
      <dgm:t>
        <a:bodyPr/>
        <a:lstStyle/>
        <a:p>
          <a:endParaRPr lang="fr-FR" sz="900"/>
        </a:p>
      </dgm:t>
    </dgm:pt>
    <dgm:pt modelId="{34DE74A8-3C97-49D1-94F6-A47E9092F210}" type="sibTrans" cxnId="{F7100BB2-1C4A-41A5-B18D-C558D2CE214E}">
      <dgm:prSet/>
      <dgm:spPr/>
      <dgm:t>
        <a:bodyPr/>
        <a:lstStyle/>
        <a:p>
          <a:endParaRPr lang="fr-FR" sz="900"/>
        </a:p>
      </dgm:t>
    </dgm:pt>
    <dgm:pt modelId="{EF5ACBEE-375A-4868-BCB5-D830D83EB3D2}" type="pres">
      <dgm:prSet presAssocID="{CAFFA07F-840C-44FA-87BF-CBBD596057C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ECFA61A-58D7-46BB-A378-95B066075984}" type="pres">
      <dgm:prSet presAssocID="{04D00B90-9272-48D1-BEE6-1018B961DEA0}" presName="parentText" presStyleLbl="node1" presStyleIdx="0" presStyleCnt="2" custScaleY="4840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D814128-6759-4473-961E-9C0362367434}" type="pres">
      <dgm:prSet presAssocID="{04D00B90-9272-48D1-BEE6-1018B961DEA0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79E1D4C-41C4-4E41-984E-7DBA4EBBA6C8}" type="pres">
      <dgm:prSet presAssocID="{70023345-B175-4FEA-8341-3B1D4D73D9F9}" presName="parentText" presStyleLbl="node1" presStyleIdx="1" presStyleCnt="2" custScaleY="48311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B28484-710A-4A17-90C7-FBCC3A641BF9}" type="pres">
      <dgm:prSet presAssocID="{70023345-B175-4FEA-8341-3B1D4D73D9F9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6A3C82C-A19C-422D-82AF-7E409C8A68B1}" type="presOf" srcId="{60481B1D-E6B9-46E6-B080-F3F36AC97827}" destId="{3D814128-6759-4473-961E-9C0362367434}" srcOrd="0" destOrd="0" presId="urn:microsoft.com/office/officeart/2005/8/layout/vList2"/>
    <dgm:cxn modelId="{F7100BB2-1C4A-41A5-B18D-C558D2CE214E}" srcId="{04D00B90-9272-48D1-BEE6-1018B961DEA0}" destId="{FF20E41F-A679-4BFB-8330-BB63CC6E020F}" srcOrd="1" destOrd="0" parTransId="{8AEE220E-FF08-45FD-93FB-D10F380BE7CE}" sibTransId="{34DE74A8-3C97-49D1-94F6-A47E9092F210}"/>
    <dgm:cxn modelId="{E5046D48-4B1E-4521-A76F-C998E2B4E23B}" type="presOf" srcId="{04D00B90-9272-48D1-BEE6-1018B961DEA0}" destId="{AECFA61A-58D7-46BB-A378-95B066075984}" srcOrd="0" destOrd="0" presId="urn:microsoft.com/office/officeart/2005/8/layout/vList2"/>
    <dgm:cxn modelId="{54EA34F5-2934-40B7-A73F-66AAE9A22173}" srcId="{CAFFA07F-840C-44FA-87BF-CBBD596057C5}" destId="{04D00B90-9272-48D1-BEE6-1018B961DEA0}" srcOrd="0" destOrd="0" parTransId="{654627EA-D8C5-4BD5-8206-E6CC4085637C}" sibTransId="{9EF3A0E5-7DDB-47DE-84DC-B2F0D414B314}"/>
    <dgm:cxn modelId="{24634ABB-1B19-4E3A-9A3A-43E071C01BA5}" srcId="{70023345-B175-4FEA-8341-3B1D4D73D9F9}" destId="{1AFBF1D7-2ED1-44D2-9094-A7B683DEC1C3}" srcOrd="0" destOrd="0" parTransId="{52206073-E7E3-47FA-968A-A96974F205EC}" sibTransId="{B6467792-B57D-4C2F-B1C5-996DFCF754C2}"/>
    <dgm:cxn modelId="{EE03EA0D-E768-4C7D-BABC-A1B3531D8379}" srcId="{04D00B90-9272-48D1-BEE6-1018B961DEA0}" destId="{60481B1D-E6B9-46E6-B080-F3F36AC97827}" srcOrd="0" destOrd="0" parTransId="{C3C5783B-B300-4799-8BB2-0EB4A3763388}" sibTransId="{4360184F-E672-477F-BD42-E2593DB52A88}"/>
    <dgm:cxn modelId="{EA2AA44A-193D-4231-A39F-BF57CE1E6C6B}" type="presOf" srcId="{1AFBF1D7-2ED1-44D2-9094-A7B683DEC1C3}" destId="{24B28484-710A-4A17-90C7-FBCC3A641BF9}" srcOrd="0" destOrd="0" presId="urn:microsoft.com/office/officeart/2005/8/layout/vList2"/>
    <dgm:cxn modelId="{8AC283B9-1D40-4A15-A578-960748593F3E}" type="presOf" srcId="{FF20E41F-A679-4BFB-8330-BB63CC6E020F}" destId="{3D814128-6759-4473-961E-9C0362367434}" srcOrd="0" destOrd="1" presId="urn:microsoft.com/office/officeart/2005/8/layout/vList2"/>
    <dgm:cxn modelId="{7F7E087E-1DC7-4658-9ADF-0B6179D082AA}" type="presOf" srcId="{CAFFA07F-840C-44FA-87BF-CBBD596057C5}" destId="{EF5ACBEE-375A-4868-BCB5-D830D83EB3D2}" srcOrd="0" destOrd="0" presId="urn:microsoft.com/office/officeart/2005/8/layout/vList2"/>
    <dgm:cxn modelId="{5A1CD347-79E9-400A-8B29-832C59979E11}" srcId="{CAFFA07F-840C-44FA-87BF-CBBD596057C5}" destId="{70023345-B175-4FEA-8341-3B1D4D73D9F9}" srcOrd="1" destOrd="0" parTransId="{4307806D-DB78-4BAE-B91B-EF0293EBCAA9}" sibTransId="{48F0E5AA-C92D-4237-B548-BD6D6BCAD025}"/>
    <dgm:cxn modelId="{74C56880-E473-4B72-B945-34A6DDE04811}" type="presOf" srcId="{70023345-B175-4FEA-8341-3B1D4D73D9F9}" destId="{579E1D4C-41C4-4E41-984E-7DBA4EBBA6C8}" srcOrd="0" destOrd="0" presId="urn:microsoft.com/office/officeart/2005/8/layout/vList2"/>
    <dgm:cxn modelId="{FD89E71B-DF16-4ACC-A690-5283890F037D}" type="presParOf" srcId="{EF5ACBEE-375A-4868-BCB5-D830D83EB3D2}" destId="{AECFA61A-58D7-46BB-A378-95B066075984}" srcOrd="0" destOrd="0" presId="urn:microsoft.com/office/officeart/2005/8/layout/vList2"/>
    <dgm:cxn modelId="{91C23D9D-4F8A-4B28-81E0-7B069A3E8ED8}" type="presParOf" srcId="{EF5ACBEE-375A-4868-BCB5-D830D83EB3D2}" destId="{3D814128-6759-4473-961E-9C0362367434}" srcOrd="1" destOrd="0" presId="urn:microsoft.com/office/officeart/2005/8/layout/vList2"/>
    <dgm:cxn modelId="{1DC76761-C1C8-42B9-B107-BE35EEC65C77}" type="presParOf" srcId="{EF5ACBEE-375A-4868-BCB5-D830D83EB3D2}" destId="{579E1D4C-41C4-4E41-984E-7DBA4EBBA6C8}" srcOrd="2" destOrd="0" presId="urn:microsoft.com/office/officeart/2005/8/layout/vList2"/>
    <dgm:cxn modelId="{CCDBB3E6-4647-4D99-828B-34F74CAC66D4}" type="presParOf" srcId="{EF5ACBEE-375A-4868-BCB5-D830D83EB3D2}" destId="{24B28484-710A-4A17-90C7-FBCC3A641BF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49108-34DB-47CC-8CE2-340D351E71A6}">
      <dsp:nvSpPr>
        <dsp:cNvPr id="0" name=""/>
        <dsp:cNvSpPr/>
      </dsp:nvSpPr>
      <dsp:spPr>
        <a:xfrm>
          <a:off x="1318875" y="558"/>
          <a:ext cx="1034657" cy="67252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/>
            <a:t>Chauffage radiateurs</a:t>
          </a:r>
          <a:endParaRPr lang="fr-FR" sz="1100" b="1" kern="1200" dirty="0"/>
        </a:p>
      </dsp:txBody>
      <dsp:txXfrm>
        <a:off x="1351705" y="33388"/>
        <a:ext cx="968997" cy="606867"/>
      </dsp:txXfrm>
    </dsp:sp>
    <dsp:sp modelId="{21B1EF8C-C084-4546-9BC3-569ABEF01D4B}">
      <dsp:nvSpPr>
        <dsp:cNvPr id="0" name=""/>
        <dsp:cNvSpPr/>
      </dsp:nvSpPr>
      <dsp:spPr>
        <a:xfrm>
          <a:off x="723650" y="336821"/>
          <a:ext cx="2225106" cy="2225106"/>
        </a:xfrm>
        <a:custGeom>
          <a:avLst/>
          <a:gdLst/>
          <a:ahLst/>
          <a:cxnLst/>
          <a:rect l="0" t="0" r="0" b="0"/>
          <a:pathLst>
            <a:path>
              <a:moveTo>
                <a:pt x="1773143" y="217346"/>
              </a:moveTo>
              <a:arcTo wR="1112553" hR="1112553" stAng="18385459" swAng="1636116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10419B-BDF3-4AE6-AFC9-A7F0AA3D0B49}">
      <dsp:nvSpPr>
        <dsp:cNvPr id="0" name=""/>
        <dsp:cNvSpPr/>
      </dsp:nvSpPr>
      <dsp:spPr>
        <a:xfrm>
          <a:off x="2431428" y="1113111"/>
          <a:ext cx="1034657" cy="67252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/>
            <a:t>Chauffage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/>
            <a:t> au sol</a:t>
          </a:r>
          <a:endParaRPr lang="fr-FR" sz="1100" b="1" kern="1200" dirty="0"/>
        </a:p>
      </dsp:txBody>
      <dsp:txXfrm>
        <a:off x="2464258" y="1145941"/>
        <a:ext cx="968997" cy="606867"/>
      </dsp:txXfrm>
    </dsp:sp>
    <dsp:sp modelId="{BDEF6EA8-D7BA-41D3-8302-F893E870A567}">
      <dsp:nvSpPr>
        <dsp:cNvPr id="0" name=""/>
        <dsp:cNvSpPr/>
      </dsp:nvSpPr>
      <dsp:spPr>
        <a:xfrm>
          <a:off x="723650" y="336821"/>
          <a:ext cx="2225106" cy="2225106"/>
        </a:xfrm>
        <a:custGeom>
          <a:avLst/>
          <a:gdLst/>
          <a:ahLst/>
          <a:cxnLst/>
          <a:rect l="0" t="0" r="0" b="0"/>
          <a:pathLst>
            <a:path>
              <a:moveTo>
                <a:pt x="2109880" y="1605616"/>
              </a:moveTo>
              <a:arcTo wR="1112553" hR="1112553" stAng="1578425" swAng="1636116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7FFF9B-29BF-4E3C-B01C-1D63C5A12B6D}">
      <dsp:nvSpPr>
        <dsp:cNvPr id="0" name=""/>
        <dsp:cNvSpPr/>
      </dsp:nvSpPr>
      <dsp:spPr>
        <a:xfrm>
          <a:off x="1318875" y="2225664"/>
          <a:ext cx="1034657" cy="67252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/>
            <a:t>Alimentation eau Froide</a:t>
          </a:r>
          <a:endParaRPr lang="fr-FR" sz="1100" b="1" kern="1200" dirty="0"/>
        </a:p>
      </dsp:txBody>
      <dsp:txXfrm>
        <a:off x="1351705" y="2258494"/>
        <a:ext cx="968997" cy="606867"/>
      </dsp:txXfrm>
    </dsp:sp>
    <dsp:sp modelId="{DC0EC70C-3CF5-4FC0-9B75-D8C07CFDCB6E}">
      <dsp:nvSpPr>
        <dsp:cNvPr id="0" name=""/>
        <dsp:cNvSpPr/>
      </dsp:nvSpPr>
      <dsp:spPr>
        <a:xfrm>
          <a:off x="723650" y="336821"/>
          <a:ext cx="2225106" cy="2225106"/>
        </a:xfrm>
        <a:custGeom>
          <a:avLst/>
          <a:gdLst/>
          <a:ahLst/>
          <a:cxnLst/>
          <a:rect l="0" t="0" r="0" b="0"/>
          <a:pathLst>
            <a:path>
              <a:moveTo>
                <a:pt x="451962" y="2007759"/>
              </a:moveTo>
              <a:arcTo wR="1112553" hR="1112553" stAng="7585459" swAng="1636116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19E8C5-4660-404E-B320-1C275D7C0960}">
      <dsp:nvSpPr>
        <dsp:cNvPr id="0" name=""/>
        <dsp:cNvSpPr/>
      </dsp:nvSpPr>
      <dsp:spPr>
        <a:xfrm>
          <a:off x="206321" y="1113111"/>
          <a:ext cx="1034657" cy="67252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/>
            <a:t>Alimentation eau chaude</a:t>
          </a:r>
          <a:endParaRPr lang="fr-FR" sz="1100" b="1" kern="1200" dirty="0"/>
        </a:p>
      </dsp:txBody>
      <dsp:txXfrm>
        <a:off x="239151" y="1145941"/>
        <a:ext cx="968997" cy="606867"/>
      </dsp:txXfrm>
    </dsp:sp>
    <dsp:sp modelId="{77E47463-BCF1-4954-994D-B204B4B7AEB9}">
      <dsp:nvSpPr>
        <dsp:cNvPr id="0" name=""/>
        <dsp:cNvSpPr/>
      </dsp:nvSpPr>
      <dsp:spPr>
        <a:xfrm>
          <a:off x="723650" y="336821"/>
          <a:ext cx="2225106" cy="2225106"/>
        </a:xfrm>
        <a:custGeom>
          <a:avLst/>
          <a:gdLst/>
          <a:ahLst/>
          <a:cxnLst/>
          <a:rect l="0" t="0" r="0" b="0"/>
          <a:pathLst>
            <a:path>
              <a:moveTo>
                <a:pt x="115225" y="619489"/>
              </a:moveTo>
              <a:arcTo wR="1112553" hR="1112553" stAng="12378425" swAng="1636116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615B9-CD7E-4CE3-9CEE-5C703325F512}">
      <dsp:nvSpPr>
        <dsp:cNvPr id="0" name=""/>
        <dsp:cNvSpPr/>
      </dsp:nvSpPr>
      <dsp:spPr>
        <a:xfrm>
          <a:off x="0" y="0"/>
          <a:ext cx="2412198" cy="2412198"/>
        </a:xfrm>
        <a:prstGeom prst="triangl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C664432-2D06-448E-8582-7BC9EAE7381F}">
      <dsp:nvSpPr>
        <dsp:cNvPr id="0" name=""/>
        <dsp:cNvSpPr/>
      </dsp:nvSpPr>
      <dsp:spPr>
        <a:xfrm>
          <a:off x="640920" y="110632"/>
          <a:ext cx="3192287" cy="54655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/>
            <a:t>Tous types de bâtiments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(Maison individuelle - Collectif - Tertiaire - Industriel - etc…) </a:t>
          </a:r>
          <a:endParaRPr lang="fr-FR" sz="1200" kern="1200" dirty="0"/>
        </a:p>
      </dsp:txBody>
      <dsp:txXfrm>
        <a:off x="667600" y="137312"/>
        <a:ext cx="3138927" cy="493192"/>
      </dsp:txXfrm>
    </dsp:sp>
    <dsp:sp modelId="{6CD84890-B9ED-4DAD-85E2-997E93E170F6}">
      <dsp:nvSpPr>
        <dsp:cNvPr id="0" name=""/>
        <dsp:cNvSpPr/>
      </dsp:nvSpPr>
      <dsp:spPr>
        <a:xfrm>
          <a:off x="656458" y="763418"/>
          <a:ext cx="3192287" cy="301524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Neuf - Rénovation</a:t>
          </a:r>
          <a:endParaRPr lang="fr-FR" sz="1200" kern="1200" dirty="0"/>
        </a:p>
      </dsp:txBody>
      <dsp:txXfrm>
        <a:off x="671177" y="778137"/>
        <a:ext cx="3162849" cy="272086"/>
      </dsp:txXfrm>
    </dsp:sp>
    <dsp:sp modelId="{D7161630-09A7-4EE1-967F-0C4862AFAC96}">
      <dsp:nvSpPr>
        <dsp:cNvPr id="0" name=""/>
        <dsp:cNvSpPr/>
      </dsp:nvSpPr>
      <dsp:spPr>
        <a:xfrm>
          <a:off x="671777" y="1149168"/>
          <a:ext cx="3192287" cy="301524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Distribution - Colonne montante</a:t>
          </a:r>
          <a:endParaRPr lang="fr-FR" sz="1200" kern="1200" dirty="0"/>
        </a:p>
      </dsp:txBody>
      <dsp:txXfrm>
        <a:off x="686496" y="1163887"/>
        <a:ext cx="3162849" cy="272086"/>
      </dsp:txXfrm>
    </dsp:sp>
    <dsp:sp modelId="{684DB12C-25A4-4B27-A115-C2541151DE37}">
      <dsp:nvSpPr>
        <dsp:cNvPr id="0" name=""/>
        <dsp:cNvSpPr/>
      </dsp:nvSpPr>
      <dsp:spPr>
        <a:xfrm>
          <a:off x="666713" y="1551393"/>
          <a:ext cx="3192287" cy="62640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Apparent - Encastré - Gaine Technique - Vide sanitaire</a:t>
          </a:r>
          <a:endParaRPr lang="fr-FR" sz="1200" kern="1200" dirty="0"/>
        </a:p>
      </dsp:txBody>
      <dsp:txXfrm>
        <a:off x="697291" y="1581971"/>
        <a:ext cx="3131131" cy="5652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E8CC7A-BA72-479A-81FB-0988BBCCEDD9}">
      <dsp:nvSpPr>
        <dsp:cNvPr id="0" name=""/>
        <dsp:cNvSpPr/>
      </dsp:nvSpPr>
      <dsp:spPr>
        <a:xfrm>
          <a:off x="0" y="114151"/>
          <a:ext cx="5820909" cy="623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767" tIns="124968" rIns="45176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16 à 32 mm : </a:t>
          </a:r>
          <a:r>
            <a:rPr lang="fr-FR" sz="1400" kern="1200" dirty="0" err="1" smtClean="0"/>
            <a:t>Unipipe</a:t>
          </a:r>
          <a:r>
            <a:rPr lang="fr-FR" sz="1400" kern="1200" dirty="0" smtClean="0"/>
            <a:t> Plus SANS soudure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40 à 110 mm : </a:t>
          </a:r>
          <a:r>
            <a:rPr lang="fr-FR" sz="1400" kern="1200" dirty="0" err="1" smtClean="0"/>
            <a:t>Unipipe</a:t>
          </a:r>
          <a:endParaRPr lang="fr-FR" sz="1400" kern="1200" dirty="0"/>
        </a:p>
      </dsp:txBody>
      <dsp:txXfrm>
        <a:off x="0" y="114151"/>
        <a:ext cx="5820909" cy="623700"/>
      </dsp:txXfrm>
    </dsp:sp>
    <dsp:sp modelId="{2D77A232-E599-4785-BE9C-35C6E5E5DCC7}">
      <dsp:nvSpPr>
        <dsp:cNvPr id="0" name=""/>
        <dsp:cNvSpPr/>
      </dsp:nvSpPr>
      <dsp:spPr>
        <a:xfrm>
          <a:off x="291045" y="25591"/>
          <a:ext cx="4074636" cy="17712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012" tIns="0" rIns="15401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latin typeface="Arial Narrow" panose="020B0606020202030204" pitchFamily="34" charset="0"/>
            </a:rPr>
            <a:t>Jusqu’au diamètre 110 mm</a:t>
          </a:r>
          <a:endParaRPr lang="fr-FR" sz="1600" b="1" kern="1200" dirty="0">
            <a:latin typeface="Arial Narrow" panose="020B0606020202030204" pitchFamily="34" charset="0"/>
          </a:endParaRPr>
        </a:p>
      </dsp:txBody>
      <dsp:txXfrm>
        <a:off x="299691" y="34237"/>
        <a:ext cx="4057344" cy="159828"/>
      </dsp:txXfrm>
    </dsp:sp>
    <dsp:sp modelId="{39AB8DF0-C7A6-4852-B389-F3CE58E08F60}">
      <dsp:nvSpPr>
        <dsp:cNvPr id="0" name=""/>
        <dsp:cNvSpPr/>
      </dsp:nvSpPr>
      <dsp:spPr>
        <a:xfrm>
          <a:off x="0" y="858811"/>
          <a:ext cx="5820909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77045"/>
              <a:satOff val="-7537"/>
              <a:lumOff val="199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767" tIns="124968" rIns="45176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Raccords à sertir métalliques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RTM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Raccords à sertir PPSU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Raccords modulaires RISER</a:t>
          </a:r>
          <a:endParaRPr lang="fr-FR" sz="1400" kern="1200" dirty="0"/>
        </a:p>
      </dsp:txBody>
      <dsp:txXfrm>
        <a:off x="0" y="858811"/>
        <a:ext cx="5820909" cy="1058400"/>
      </dsp:txXfrm>
    </dsp:sp>
    <dsp:sp modelId="{CC4E04F3-AB54-4570-A00B-12BDCBBB3139}">
      <dsp:nvSpPr>
        <dsp:cNvPr id="0" name=""/>
        <dsp:cNvSpPr/>
      </dsp:nvSpPr>
      <dsp:spPr>
        <a:xfrm>
          <a:off x="291045" y="770251"/>
          <a:ext cx="4074636" cy="177120"/>
        </a:xfrm>
        <a:prstGeom prst="roundRect">
          <a:avLst/>
        </a:prstGeom>
        <a:solidFill>
          <a:schemeClr val="accent1">
            <a:shade val="80000"/>
            <a:hueOff val="77045"/>
            <a:satOff val="-7537"/>
            <a:lumOff val="199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012" tIns="0" rIns="15401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smtClean="0">
              <a:latin typeface="Arial Narrow" panose="020B0606020202030204" pitchFamily="34" charset="0"/>
            </a:rPr>
            <a:t>4 types de raccords</a:t>
          </a:r>
          <a:endParaRPr lang="fr-FR" sz="1200" kern="1200" dirty="0"/>
        </a:p>
      </dsp:txBody>
      <dsp:txXfrm>
        <a:off x="299691" y="778897"/>
        <a:ext cx="4057344" cy="159828"/>
      </dsp:txXfrm>
    </dsp:sp>
    <dsp:sp modelId="{7D52C63C-C5E2-4E48-AC1D-DB0225F45478}">
      <dsp:nvSpPr>
        <dsp:cNvPr id="0" name=""/>
        <dsp:cNvSpPr/>
      </dsp:nvSpPr>
      <dsp:spPr>
        <a:xfrm>
          <a:off x="0" y="2038171"/>
          <a:ext cx="5820909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54090"/>
              <a:satOff val="-15074"/>
              <a:lumOff val="398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767" tIns="124968" rIns="45176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Couronnes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Pré-isolé ou pré-gainé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Barres en 3 ou 5 m</a:t>
          </a:r>
          <a:endParaRPr lang="fr-FR" sz="1400" kern="1200" dirty="0"/>
        </a:p>
      </dsp:txBody>
      <dsp:txXfrm>
        <a:off x="0" y="2038171"/>
        <a:ext cx="5820909" cy="850500"/>
      </dsp:txXfrm>
    </dsp:sp>
    <dsp:sp modelId="{71F6BAC3-E1FC-4F96-A2D0-522A7E3CC45E}">
      <dsp:nvSpPr>
        <dsp:cNvPr id="0" name=""/>
        <dsp:cNvSpPr/>
      </dsp:nvSpPr>
      <dsp:spPr>
        <a:xfrm>
          <a:off x="291045" y="1949611"/>
          <a:ext cx="4074636" cy="177120"/>
        </a:xfrm>
        <a:prstGeom prst="roundRect">
          <a:avLst/>
        </a:prstGeom>
        <a:solidFill>
          <a:schemeClr val="accent1">
            <a:shade val="80000"/>
            <a:hueOff val="154090"/>
            <a:satOff val="-15074"/>
            <a:lumOff val="398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012" tIns="0" rIns="15401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smtClean="0">
              <a:latin typeface="Arial Narrow" panose="020B0606020202030204" pitchFamily="34" charset="0"/>
            </a:rPr>
            <a:t>Tous types de conduits </a:t>
          </a:r>
          <a:endParaRPr lang="fr-FR" sz="1600" kern="1200" dirty="0"/>
        </a:p>
      </dsp:txBody>
      <dsp:txXfrm>
        <a:off x="299691" y="1958257"/>
        <a:ext cx="4057344" cy="1598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CFA61A-58D7-46BB-A378-95B066075984}">
      <dsp:nvSpPr>
        <dsp:cNvPr id="0" name=""/>
        <dsp:cNvSpPr/>
      </dsp:nvSpPr>
      <dsp:spPr>
        <a:xfrm>
          <a:off x="0" y="13915"/>
          <a:ext cx="6096000" cy="57084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Corps en laiton DR</a:t>
          </a:r>
        </a:p>
      </dsp:txBody>
      <dsp:txXfrm>
        <a:off x="27866" y="41781"/>
        <a:ext cx="6040268" cy="515113"/>
      </dsp:txXfrm>
    </dsp:sp>
    <dsp:sp modelId="{3D814128-6759-4473-961E-9C0362367434}">
      <dsp:nvSpPr>
        <dsp:cNvPr id="0" name=""/>
        <dsp:cNvSpPr/>
      </dsp:nvSpPr>
      <dsp:spPr>
        <a:xfrm>
          <a:off x="0" y="584761"/>
          <a:ext cx="6096000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400" kern="1200" dirty="0" smtClean="0"/>
            <a:t>Laiton non </a:t>
          </a:r>
          <a:r>
            <a:rPr lang="fr-FR" sz="1400" kern="1200" dirty="0" err="1" smtClean="0"/>
            <a:t>dézincifiable</a:t>
          </a:r>
          <a:endParaRPr lang="fr-FR" sz="1400" kern="1200" dirty="0"/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400" kern="1200" dirty="0" smtClean="0"/>
            <a:t>Qualité CW625N = </a:t>
          </a:r>
          <a:r>
            <a:rPr lang="fr-FR" sz="1400" b="0" i="0" kern="1200" dirty="0" smtClean="0"/>
            <a:t>CuZn35Pb1,5AlAs </a:t>
          </a:r>
          <a:r>
            <a:rPr lang="fr-FR" sz="1400" kern="1200" dirty="0" smtClean="0"/>
            <a:t>(</a:t>
          </a:r>
          <a:r>
            <a:rPr lang="fr-FR" sz="1200" kern="1200" dirty="0" smtClean="0"/>
            <a:t>anciennement CW617N = CuZn40Pb2)</a:t>
          </a:r>
          <a:endParaRPr lang="fr-FR" sz="1400" kern="1200" dirty="0"/>
        </a:p>
      </dsp:txBody>
      <dsp:txXfrm>
        <a:off x="0" y="584761"/>
        <a:ext cx="6096000" cy="1043280"/>
      </dsp:txXfrm>
    </dsp:sp>
    <dsp:sp modelId="{579E1D4C-41C4-4E41-984E-7DBA4EBBA6C8}">
      <dsp:nvSpPr>
        <dsp:cNvPr id="0" name=""/>
        <dsp:cNvSpPr/>
      </dsp:nvSpPr>
      <dsp:spPr>
        <a:xfrm>
          <a:off x="0" y="1628041"/>
          <a:ext cx="6096000" cy="569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Douille en Inox</a:t>
          </a:r>
          <a:endParaRPr lang="fr-FR" sz="2000" kern="1200" dirty="0"/>
        </a:p>
      </dsp:txBody>
      <dsp:txXfrm>
        <a:off x="27813" y="1655854"/>
        <a:ext cx="6040374" cy="514134"/>
      </dsp:txXfrm>
    </dsp:sp>
    <dsp:sp modelId="{24B28484-710A-4A17-90C7-FBCC3A641BF9}">
      <dsp:nvSpPr>
        <dsp:cNvPr id="0" name=""/>
        <dsp:cNvSpPr/>
      </dsp:nvSpPr>
      <dsp:spPr>
        <a:xfrm>
          <a:off x="0" y="2197801"/>
          <a:ext cx="6096000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400" kern="1200" dirty="0" smtClean="0"/>
            <a:t>Plus résistante aux éléments chimiques des bétons / plâtres</a:t>
          </a:r>
          <a:endParaRPr lang="fr-FR" sz="1400" kern="1200" dirty="0"/>
        </a:p>
      </dsp:txBody>
      <dsp:txXfrm>
        <a:off x="0" y="2197801"/>
        <a:ext cx="6096000" cy="1043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67D78-DCDD-402C-8C5C-3580245D02DA}" type="datetimeFigureOut">
              <a:rPr lang="en-GB" smtClean="0"/>
              <a:t>06/03/2019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74961-265E-46E4-9685-F0DDEBBAA546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117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"/>
          <a:stretch/>
        </p:blipFill>
        <p:spPr>
          <a:xfrm>
            <a:off x="-11113" y="0"/>
            <a:ext cx="9155113" cy="51435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335572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 &amp;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46981"/>
            <a:ext cx="3925888" cy="3304382"/>
          </a:xfrm>
        </p:spPr>
        <p:txBody>
          <a:bodyPr/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43437" y="1246981"/>
            <a:ext cx="3925887" cy="3304381"/>
          </a:xfrm>
        </p:spPr>
        <p:txBody>
          <a:bodyPr/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D4C9FB8A-82DB-4A60-9BFC-48ACF4DD0416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636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 &amp; Conten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675" y="268289"/>
            <a:ext cx="7994254" cy="827086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46980"/>
            <a:ext cx="3925888" cy="3304383"/>
          </a:xfrm>
        </p:spPr>
        <p:txBody>
          <a:bodyPr/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3438" y="1246982"/>
            <a:ext cx="3925887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CB8714F8-E1AC-4DDA-B19F-EA10AFA51949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11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2 + 2x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</a:t>
            </a:r>
            <a:r>
              <a:rPr lang="en-US" dirty="0" smtClean="0"/>
              <a:t> to add a heading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3439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678929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74675" y="1246981"/>
            <a:ext cx="3925888" cy="3304381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16A7E167-8457-4F62-88D9-8ED284867D96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86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x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</a:t>
            </a:r>
            <a:r>
              <a:rPr lang="en-US" dirty="0" smtClean="0"/>
              <a:t> to add a heading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3439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678929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3DB86B9B-95E9-4546-88A0-8CC7A8EFFE9E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76263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2611753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0684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2 + 4x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</a:t>
            </a:r>
            <a:r>
              <a:rPr lang="en-GB" noProof="0" dirty="0" smtClean="0"/>
              <a:t>to</a:t>
            </a:r>
            <a:r>
              <a:rPr lang="en-US" dirty="0" smtClean="0"/>
              <a:t> add a heading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4000" y="1246981"/>
            <a:ext cx="1890000" cy="1584000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677437" y="1246981"/>
            <a:ext cx="1890000" cy="1584001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678929" y="2968302"/>
            <a:ext cx="1890000" cy="1584001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644000" y="2968302"/>
            <a:ext cx="1890000" cy="1584000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574675" y="1246981"/>
            <a:ext cx="3925888" cy="3304381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9F0D9B55-647F-479A-8FF5-C0B44515FD1B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0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a heading</a:t>
            </a:r>
            <a:endParaRPr lang="en-GB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74676" y="1245600"/>
            <a:ext cx="7994650" cy="3311525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91122200-914B-4671-8D51-BF16C9D4F479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52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a heading</a:t>
            </a:r>
            <a:endParaRPr lang="en-GB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D9448CAD-1F33-49FE-A2FB-9E67FAFC44A8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83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iz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74676" y="268288"/>
            <a:ext cx="7994650" cy="4283075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B36B2D5E-EBA3-489E-872B-9152EDEA036C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53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7398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 baseline="0">
                <a:solidFill>
                  <a:srgbClr val="0062C8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 baseline="0">
                <a:solidFill>
                  <a:srgbClr val="0062C8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517" y="66532"/>
            <a:ext cx="231768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0766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1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a heading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39838"/>
            <a:ext cx="7994254" cy="33115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 smtClean="0"/>
              <a:t>Click to add text (use „Indent“-Button or SHIFT + ALT + → for lists and subheadings)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0710E133-C8F4-4016-9481-0DB1D76CF72B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34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1" t="2351"/>
          <a:stretch/>
        </p:blipFill>
        <p:spPr>
          <a:xfrm>
            <a:off x="0" y="0"/>
            <a:ext cx="9166860" cy="5143500"/>
          </a:xfrm>
          <a:prstGeom prst="rect">
            <a:avLst/>
          </a:prstGeom>
        </p:spPr>
      </p:pic>
      <p:pic>
        <p:nvPicPr>
          <p:cNvPr id="10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479474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 &amp; 1/2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a heading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39838"/>
            <a:ext cx="3925888" cy="3311525"/>
          </a:xfrm>
        </p:spPr>
        <p:txBody>
          <a:bodyPr/>
          <a:lstStyle/>
          <a:p>
            <a:pPr lvl="0"/>
            <a:r>
              <a:rPr lang="en-GB" smtClean="0"/>
              <a:t>Click to add text (use „Indent“-Button or SHIFT + ALT + → for lists and subheadings)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43437" y="1239839"/>
            <a:ext cx="3925887" cy="3311524"/>
          </a:xfrm>
        </p:spPr>
        <p:txBody>
          <a:bodyPr/>
          <a:lstStyle/>
          <a:p>
            <a:pPr lvl="0"/>
            <a:r>
              <a:rPr lang="en-GB" smtClean="0"/>
              <a:t>Click to add text (use „Indent“-Button or SHIFT + ALT + → for lists and subheadings)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06C4C04F-AED5-4A9D-84E8-3A7C1FF5E769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48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 &amp; Content 1/2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a heading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39838"/>
            <a:ext cx="3925888" cy="3311525"/>
          </a:xfrm>
        </p:spPr>
        <p:txBody>
          <a:bodyPr/>
          <a:lstStyle/>
          <a:p>
            <a:pPr lvl="0"/>
            <a:r>
              <a:rPr lang="en-GB" smtClean="0"/>
              <a:t>Click to add text (use „Indent“-Button or SHIFT + ALT + → for lists and subheadings)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3438" y="1239838"/>
            <a:ext cx="3925887" cy="3311525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BD0B2F4A-B0DE-436F-ABFA-78E90120ED7C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894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 / Quote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268288"/>
            <a:ext cx="7994254" cy="4283075"/>
          </a:xfrm>
        </p:spPr>
        <p:txBody>
          <a:bodyPr anchor="ctr" anchorCtr="0"/>
          <a:lstStyle>
            <a:lvl1pPr>
              <a:defRPr lang="en-GB" sz="3597" b="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3597" b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buNone/>
              <a:defRPr lang="en-US" sz="3597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399" b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399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smtClean="0"/>
              <a:t>Click to add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marL="0" lvl="3" indent="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Tx/>
              <a:buNone/>
            </a:pPr>
            <a:r>
              <a:rPr lang="en-US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64DD74F7-5130-4EAC-9B0D-70A7582A31FE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3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"/>
          <a:stretch/>
        </p:blipFill>
        <p:spPr>
          <a:xfrm>
            <a:off x="-11113" y="0"/>
            <a:ext cx="9155113" cy="5143500"/>
          </a:xfrm>
          <a:prstGeom prst="rect">
            <a:avLst/>
          </a:prstGeom>
        </p:spPr>
      </p:pic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6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18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9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0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1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3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8649FFCD-850F-4489-99EA-9A560CEF064E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81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2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1" t="2351"/>
          <a:stretch/>
        </p:blipFill>
        <p:spPr>
          <a:xfrm>
            <a:off x="0" y="0"/>
            <a:ext cx="9166860" cy="5143500"/>
          </a:xfrm>
          <a:prstGeom prst="rect">
            <a:avLst/>
          </a:prstGeom>
        </p:spPr>
      </p:pic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9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20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1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3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1B8C02D8-42AE-4385-99B9-84774BCC8EC0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07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2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39624" cy="5143500"/>
          </a:xfrm>
          <a:prstGeom prst="rect">
            <a:avLst/>
          </a:prstGeom>
        </p:spPr>
      </p:pic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9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20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1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3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0ECD1E28-81EC-4954-8CED-B1A13409F22E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64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2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9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20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1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3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B5E5C128-9946-466D-8C7F-1CDD2BCD67B3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0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92" b="1098"/>
          <a:stretch/>
        </p:blipFill>
        <p:spPr>
          <a:xfrm>
            <a:off x="-1" y="-1"/>
            <a:ext cx="9144000" cy="5143237"/>
          </a:xfrm>
          <a:prstGeom prst="rect">
            <a:avLst/>
          </a:prstGeom>
        </p:spPr>
      </p:pic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9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20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1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3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B7F67EDD-2C81-4EF1-B499-F471A6E9B2CE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76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Opening F (neutral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6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17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8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9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0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64CA8F7E-6476-4CEE-AD04-4412E0D2FE97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726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39624" cy="5143500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121255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996461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92" b="1098"/>
          <a:stretch/>
        </p:blipFill>
        <p:spPr>
          <a:xfrm>
            <a:off x="-1" y="-1"/>
            <a:ext cx="9144000" cy="514323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1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  <p:pic>
        <p:nvPicPr>
          <p:cNvPr id="7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020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 (neutral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6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490605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5" y="2652235"/>
            <a:ext cx="7991212" cy="459575"/>
          </a:xfrm>
        </p:spPr>
        <p:txBody>
          <a:bodyPr anchor="t" anchorCtr="0"/>
          <a:lstStyle>
            <a:lvl1pPr marL="0" indent="0">
              <a:buFontTx/>
              <a:buNone/>
              <a:defRPr sz="1599" baseline="0">
                <a:solidFill>
                  <a:schemeClr val="bg1"/>
                </a:solidFill>
              </a:defRPr>
            </a:lvl1pPr>
            <a:lvl2pPr>
              <a:defRPr sz="1599">
                <a:solidFill>
                  <a:schemeClr val="bg1"/>
                </a:solidFill>
              </a:defRPr>
            </a:lvl2pPr>
            <a:lvl3pPr>
              <a:defRPr sz="1599">
                <a:solidFill>
                  <a:schemeClr val="bg1"/>
                </a:solidFill>
              </a:defRPr>
            </a:lvl3pPr>
            <a:lvl4pPr>
              <a:defRPr sz="1599">
                <a:solidFill>
                  <a:schemeClr val="bg1"/>
                </a:solidFill>
              </a:defRPr>
            </a:lvl4pPr>
            <a:lvl5pPr>
              <a:defRPr sz="1599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smtClean="0"/>
              <a:t>Click to add speaker name and email address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1" y="4440752"/>
            <a:ext cx="7991475" cy="459575"/>
          </a:xfrm>
        </p:spPr>
        <p:txBody>
          <a:bodyPr anchor="b"/>
          <a:lstStyle>
            <a:lvl1pPr marL="0" indent="0">
              <a:buFontTx/>
              <a:buNone/>
              <a:defRPr sz="1599" baseline="0">
                <a:solidFill>
                  <a:schemeClr val="bg1"/>
                </a:solidFill>
              </a:defRPr>
            </a:lvl1pPr>
            <a:lvl2pPr>
              <a:defRPr sz="1599">
                <a:solidFill>
                  <a:schemeClr val="bg1"/>
                </a:solidFill>
              </a:defRPr>
            </a:lvl2pPr>
            <a:lvl3pPr>
              <a:defRPr sz="1599">
                <a:solidFill>
                  <a:schemeClr val="bg1"/>
                </a:solidFill>
              </a:defRPr>
            </a:lvl3pPr>
            <a:lvl4pPr>
              <a:defRPr sz="1599">
                <a:solidFill>
                  <a:schemeClr val="bg1"/>
                </a:solidFill>
              </a:defRPr>
            </a:lvl4pPr>
            <a:lvl5pPr>
              <a:defRPr sz="1599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smtClean="0"/>
              <a:t>Click to add title of presentation and date</a:t>
            </a:r>
            <a:endParaRPr lang="en-GB" noProof="0" dirty="0"/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1419622"/>
            <a:ext cx="7991737" cy="1201421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closing words</a:t>
            </a:r>
            <a:endParaRPr lang="en-GB" noProof="0" dirty="0"/>
          </a:p>
        </p:txBody>
      </p:sp>
      <p:pic>
        <p:nvPicPr>
          <p:cNvPr id="8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912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0062C8"/>
                </a:solidFill>
              </a:defRPr>
            </a:lvl1pPr>
          </a:lstStyle>
          <a:p>
            <a:r>
              <a:rPr lang="en-GB" noProof="0" dirty="0" smtClean="0"/>
              <a:t>Click to add the title of your agenda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39838"/>
            <a:ext cx="3925888" cy="3311525"/>
          </a:xfrm>
        </p:spPr>
        <p:txBody>
          <a:bodyPr>
            <a:normAutofit/>
          </a:bodyPr>
          <a:lstStyle>
            <a:lvl1pPr marL="144000" indent="-14400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1pPr>
            <a:lvl2pPr marL="180000" indent="180000">
              <a:buFont typeface="Arial" panose="020B0604020202020204" pitchFamily="34" charset="0"/>
              <a:buChar char="–"/>
              <a:defRPr sz="1800"/>
            </a:lvl2pPr>
            <a:lvl3pPr marL="216000" indent="-216000">
              <a:buFont typeface="+mj-lt"/>
              <a:buAutoNum type="arabicPeriod"/>
              <a:defRPr sz="1800"/>
            </a:lvl3pPr>
            <a:lvl4pPr marL="432000" indent="-216000">
              <a:defRPr sz="1800"/>
            </a:lvl4pPr>
            <a:lvl5pPr marL="432000" indent="216000">
              <a:buClr>
                <a:schemeClr val="bg2"/>
              </a:buClr>
              <a:buFont typeface="Arial" panose="020B0604020202020204" pitchFamily="34" charset="0"/>
              <a:buChar char="–"/>
              <a:defRPr sz="1800" b="0"/>
            </a:lvl5pPr>
          </a:lstStyle>
          <a:p>
            <a:pPr lvl="0"/>
            <a:r>
              <a:rPr lang="en-GB" noProof="0" dirty="0" smtClean="0"/>
              <a:t>Click to add agenda items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3438" y="1239838"/>
            <a:ext cx="3925887" cy="3311525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8AC7F98F-8F07-43B7-A2B0-9A9669B5CC7A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37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39838"/>
            <a:ext cx="7994254" cy="331152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35C68B97-19C1-45BC-91CF-C675CA3EF452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630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263" y="274638"/>
            <a:ext cx="7991475" cy="9937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263" y="1370013"/>
            <a:ext cx="7991475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7604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677" r:id="rId2"/>
    <p:sldLayoutId id="2147483678" r:id="rId3"/>
    <p:sldLayoutId id="2147483679" r:id="rId4"/>
    <p:sldLayoutId id="2147483680" r:id="rId5"/>
    <p:sldLayoutId id="2147483698" r:id="rId6"/>
    <p:sldLayoutId id="2147483681" r:id="rId7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63" userDrawn="1">
          <p15:clr>
            <a:srgbClr val="F26B43"/>
          </p15:clr>
        </p15:guide>
        <p15:guide id="2" pos="539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4675" y="268288"/>
            <a:ext cx="7994254" cy="8270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675" y="1239838"/>
            <a:ext cx="7994254" cy="3311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List (first level)</a:t>
            </a:r>
          </a:p>
          <a:p>
            <a:pPr lvl="2"/>
            <a:r>
              <a:rPr lang="en-GB" noProof="0" dirty="0" smtClean="0"/>
              <a:t>List (second level)</a:t>
            </a:r>
          </a:p>
          <a:p>
            <a:pPr lvl="3"/>
            <a:r>
              <a:rPr lang="en-GB" noProof="0" dirty="0" smtClean="0"/>
              <a:t>Numbered list</a:t>
            </a:r>
          </a:p>
          <a:p>
            <a:pPr lvl="4"/>
            <a:r>
              <a:rPr lang="en-GB" noProof="0" dirty="0" smtClean="0"/>
              <a:t>Subheading</a:t>
            </a:r>
            <a:endParaRPr lang="en-GB" noProof="0" dirty="0"/>
          </a:p>
        </p:txBody>
      </p:sp>
      <p:sp>
        <p:nvSpPr>
          <p:cNvPr id="7" name="Rechteck 14"/>
          <p:cNvSpPr/>
          <p:nvPr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45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46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47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48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49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0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D9DDD948-BC4F-4B2D-AEC2-B5554AD26B56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545" y="4703764"/>
            <a:ext cx="779384" cy="19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8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0" r:id="rId2"/>
    <p:sldLayoutId id="2147483701" r:id="rId3"/>
    <p:sldLayoutId id="2147483703" r:id="rId4"/>
    <p:sldLayoutId id="2147483704" r:id="rId5"/>
    <p:sldLayoutId id="2147483716" r:id="rId6"/>
    <p:sldLayoutId id="2147483705" r:id="rId7"/>
    <p:sldLayoutId id="2147483706" r:id="rId8"/>
    <p:sldLayoutId id="2147483707" r:id="rId9"/>
    <p:sldLayoutId id="2147483708" r:id="rId10"/>
    <p:sldLayoutId id="2147483717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08000" indent="-108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252000" indent="-144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-180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9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197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orient="horz" pos="3950">
          <p15:clr>
            <a:srgbClr val="F26B43"/>
          </p15:clr>
        </p15:guide>
        <p15:guide id="4" orient="horz" pos="4077">
          <p15:clr>
            <a:srgbClr val="F26B43"/>
          </p15:clr>
        </p15:guide>
        <p15:guide id="5" orient="horz" pos="169">
          <p15:clr>
            <a:srgbClr val="F26B43"/>
          </p15:clr>
        </p15:guide>
        <p15:guide id="6" orient="horz" pos="690">
          <p15:clr>
            <a:srgbClr val="F26B43"/>
          </p15:clr>
        </p15:guide>
        <p15:guide id="7" pos="363">
          <p15:clr>
            <a:srgbClr val="F26B43"/>
          </p15:clr>
        </p15:guide>
        <p15:guide id="8" pos="5397">
          <p15:clr>
            <a:srgbClr val="F26B43"/>
          </p15:clr>
        </p15:guide>
        <p15:guide id="9" orient="horz" pos="781">
          <p15:clr>
            <a:srgbClr val="F26B43"/>
          </p15:clr>
        </p15:guide>
        <p15:guide id="10" orient="horz" pos="2867">
          <p15:clr>
            <a:srgbClr val="F26B43"/>
          </p15:clr>
        </p15:guide>
        <p15:guide id="11" orient="horz" pos="2963">
          <p15:clr>
            <a:srgbClr val="F26B43"/>
          </p15:clr>
        </p15:guide>
        <p15:guide id="12" orient="horz" pos="3058">
          <p15:clr>
            <a:srgbClr val="F26B43"/>
          </p15:clr>
        </p15:guide>
        <p15:guide id="13" pos="2835">
          <p15:clr>
            <a:srgbClr val="F26B43"/>
          </p15:clr>
        </p15:guide>
        <p15:guide id="14" pos="292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4675" y="268288"/>
            <a:ext cx="7994254" cy="8270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675" y="1239838"/>
            <a:ext cx="7994254" cy="3311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List (first level)</a:t>
            </a:r>
          </a:p>
          <a:p>
            <a:pPr lvl="2"/>
            <a:r>
              <a:rPr lang="en-GB" noProof="0" dirty="0" smtClean="0"/>
              <a:t>List (second level)</a:t>
            </a:r>
          </a:p>
          <a:p>
            <a:pPr lvl="3"/>
            <a:r>
              <a:rPr lang="en-GB" noProof="0" dirty="0" smtClean="0"/>
              <a:t>Numbered list</a:t>
            </a:r>
          </a:p>
          <a:p>
            <a:pPr lvl="4"/>
            <a:r>
              <a:rPr lang="en-GB" noProof="0" dirty="0" smtClean="0"/>
              <a:t>Subheading</a:t>
            </a:r>
            <a:endParaRPr lang="en-GB" noProof="0" dirty="0"/>
          </a:p>
        </p:txBody>
      </p:sp>
      <p:sp>
        <p:nvSpPr>
          <p:cNvPr id="7" name="Rechteck 14"/>
          <p:cNvSpPr/>
          <p:nvPr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545" y="4703764"/>
            <a:ext cx="779384" cy="192701"/>
          </a:xfrm>
          <a:prstGeom prst="rect">
            <a:avLst/>
          </a:prstGeom>
        </p:spPr>
      </p:pic>
      <p:sp>
        <p:nvSpPr>
          <p:cNvPr id="13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14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6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7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8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213DCA62-3874-49DE-8E77-09181C3185AC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1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3" r:id="rId3"/>
    <p:sldLayoutId id="2147483714" r:id="rId4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44000" indent="-144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342000" indent="-216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-234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1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197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orient="horz" pos="3950">
          <p15:clr>
            <a:srgbClr val="F26B43"/>
          </p15:clr>
        </p15:guide>
        <p15:guide id="4" orient="horz" pos="4077">
          <p15:clr>
            <a:srgbClr val="F26B43"/>
          </p15:clr>
        </p15:guide>
        <p15:guide id="5" orient="horz" pos="169">
          <p15:clr>
            <a:srgbClr val="F26B43"/>
          </p15:clr>
        </p15:guide>
        <p15:guide id="6" orient="horz" pos="690">
          <p15:clr>
            <a:srgbClr val="F26B43"/>
          </p15:clr>
        </p15:guide>
        <p15:guide id="7" pos="363">
          <p15:clr>
            <a:srgbClr val="F26B43"/>
          </p15:clr>
        </p15:guide>
        <p15:guide id="8" pos="5397">
          <p15:clr>
            <a:srgbClr val="F26B43"/>
          </p15:clr>
        </p15:guide>
        <p15:guide id="9" orient="horz" pos="781">
          <p15:clr>
            <a:srgbClr val="F26B43"/>
          </p15:clr>
        </p15:guide>
        <p15:guide id="10" orient="horz" pos="2867">
          <p15:clr>
            <a:srgbClr val="F26B43"/>
          </p15:clr>
        </p15:guide>
        <p15:guide id="11" orient="horz" pos="2963">
          <p15:clr>
            <a:srgbClr val="F26B43"/>
          </p15:clr>
        </p15:guide>
        <p15:guide id="12" orient="horz" pos="3058">
          <p15:clr>
            <a:srgbClr val="F26B43"/>
          </p15:clr>
        </p15:guide>
        <p15:guide id="13" pos="2835">
          <p15:clr>
            <a:srgbClr val="F26B43"/>
          </p15:clr>
        </p15:guide>
        <p15:guide id="14" pos="292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576263" y="274638"/>
            <a:ext cx="7991475" cy="993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576263" y="1370013"/>
            <a:ext cx="7991475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24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63" userDrawn="1">
          <p15:clr>
            <a:srgbClr val="F26B43"/>
          </p15:clr>
        </p15:guide>
        <p15:guide id="2" pos="7197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3950">
          <p15:clr>
            <a:srgbClr val="F26B43"/>
          </p15:clr>
        </p15:guide>
        <p15:guide id="5" orient="horz" pos="4077">
          <p15:clr>
            <a:srgbClr val="F26B43"/>
          </p15:clr>
        </p15:guide>
        <p15:guide id="0" pos="53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microsoft.com/office/2007/relationships/hdphoto" Target="../media/hdphoto1.wdp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www.youtube.com/watch?v=Tb2N-qgF03M" TargetMode="External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95536" y="699542"/>
            <a:ext cx="7991737" cy="1231549"/>
          </a:xfrm>
        </p:spPr>
        <p:txBody>
          <a:bodyPr/>
          <a:lstStyle/>
          <a:p>
            <a:r>
              <a:rPr lang="en-GB" dirty="0" smtClean="0"/>
              <a:t>S-Press Plus </a:t>
            </a:r>
            <a:br>
              <a:rPr lang="en-GB" dirty="0" smtClean="0"/>
            </a:br>
            <a:r>
              <a:rPr lang="en-GB" sz="2400" dirty="0" err="1" smtClean="0"/>
              <a:t>Présentation</a:t>
            </a:r>
            <a:r>
              <a:rPr lang="en-GB" sz="2400" dirty="0" smtClean="0"/>
              <a:t> </a:t>
            </a:r>
            <a:r>
              <a:rPr lang="en-GB" sz="2400" dirty="0" err="1" smtClean="0"/>
              <a:t>installateurs</a:t>
            </a:r>
            <a:r>
              <a:rPr lang="en-GB" sz="2400" dirty="0" smtClean="0"/>
              <a:t> et Bureau </a:t>
            </a:r>
            <a:r>
              <a:rPr lang="en-GB" sz="2400" dirty="0" err="1" smtClean="0"/>
              <a:t>d’étude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7938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Un tube UNIQUE Uni Pipe Plus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06 March 2019</a:t>
            </a:fld>
            <a:endParaRPr lang="en-GB" dirty="0"/>
          </a:p>
        </p:txBody>
      </p:sp>
      <p:pic>
        <p:nvPicPr>
          <p:cNvPr id="11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4248" y="185955"/>
            <a:ext cx="2123728" cy="101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035" y="-142796"/>
            <a:ext cx="1239256" cy="784983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6555032" y="2306498"/>
            <a:ext cx="2183267" cy="387308"/>
          </a:xfrm>
          <a:prstGeom prst="wedgeRoundRectCallout">
            <a:avLst>
              <a:gd name="adj1" fmla="val -20111"/>
              <a:gd name="adj2" fmla="val 67919"/>
              <a:gd name="adj3" fmla="val 16667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99" b="1" dirty="0">
                <a:solidFill>
                  <a:schemeClr val="bg1"/>
                </a:solidFill>
                <a:latin typeface="Arial Narrow" panose="020B0606020202030204" pitchFamily="34" charset="0"/>
              </a:rPr>
              <a:t>PLUS de qualité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6555032" y="3067578"/>
            <a:ext cx="2183267" cy="387308"/>
          </a:xfrm>
          <a:prstGeom prst="wedgeRoundRectCallout">
            <a:avLst>
              <a:gd name="adj1" fmla="val -20111"/>
              <a:gd name="adj2" fmla="val 67919"/>
              <a:gd name="adj3" fmla="val 16667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99" b="1" dirty="0">
                <a:solidFill>
                  <a:schemeClr val="bg1"/>
                </a:solidFill>
                <a:latin typeface="Arial Narrow" panose="020B0606020202030204" pitchFamily="34" charset="0"/>
              </a:rPr>
              <a:t>PLUS de simplicité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6555032" y="1588730"/>
            <a:ext cx="2183267" cy="387308"/>
          </a:xfrm>
          <a:prstGeom prst="wedgeRoundRectCallout">
            <a:avLst>
              <a:gd name="adj1" fmla="val -20111"/>
              <a:gd name="adj2" fmla="val 67919"/>
              <a:gd name="adj3" fmla="val 16667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99" b="1" dirty="0">
                <a:solidFill>
                  <a:schemeClr val="bg1"/>
                </a:solidFill>
                <a:latin typeface="Arial Narrow" panose="020B0606020202030204" pitchFamily="34" charset="0"/>
              </a:rPr>
              <a:t>PLUS de sécurité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3601940" y="1593520"/>
            <a:ext cx="2770259" cy="387308"/>
          </a:xfrm>
          <a:prstGeom prst="wedgeRoundRectCallout">
            <a:avLst>
              <a:gd name="adj1" fmla="val -20111"/>
              <a:gd name="adj2" fmla="val 6791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99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Résistance à la mise en œuvre 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3601940" y="2800572"/>
            <a:ext cx="2770259" cy="387308"/>
          </a:xfrm>
          <a:prstGeom prst="wedgeRoundRectCallout">
            <a:avLst>
              <a:gd name="adj1" fmla="val -20111"/>
              <a:gd name="adj2" fmla="val 6791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99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Moins de pertes de charge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3607577" y="1033968"/>
            <a:ext cx="2764623" cy="387308"/>
          </a:xfrm>
          <a:prstGeom prst="wedgeRoundRectCallout">
            <a:avLst>
              <a:gd name="adj1" fmla="val -20111"/>
              <a:gd name="adj2" fmla="val 6791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99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Performance mécanique renforcée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3601940" y="3399780"/>
            <a:ext cx="2770259" cy="381724"/>
          </a:xfrm>
          <a:prstGeom prst="wedgeRoundRectCallout">
            <a:avLst>
              <a:gd name="adj1" fmla="val -20111"/>
              <a:gd name="adj2" fmla="val 6791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99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Plus de rigidité et d’esthétique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3601940" y="2231149"/>
            <a:ext cx="2770259" cy="381724"/>
          </a:xfrm>
          <a:prstGeom prst="wedgeRoundRectCallout">
            <a:avLst>
              <a:gd name="adj1" fmla="val -20111"/>
              <a:gd name="adj2" fmla="val 6791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99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Moins de coudes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3601940" y="3973411"/>
            <a:ext cx="2770259" cy="381724"/>
          </a:xfrm>
          <a:prstGeom prst="wedgeRoundRectCallout">
            <a:avLst>
              <a:gd name="adj1" fmla="val -20111"/>
              <a:gd name="adj2" fmla="val 6791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99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Barres ép. spécifique  3 et 5 m, épaisseur spécifique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97" y="857391"/>
            <a:ext cx="2130025" cy="123055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61" y="2214689"/>
            <a:ext cx="1054082" cy="1077141"/>
          </a:xfrm>
          <a:prstGeom prst="rect">
            <a:avLst/>
          </a:prstGeom>
        </p:spPr>
      </p:pic>
      <p:sp>
        <p:nvSpPr>
          <p:cNvPr id="28" name="Date Placeholder 2"/>
          <p:cNvSpPr txBox="1">
            <a:spLocks/>
          </p:cNvSpPr>
          <p:nvPr/>
        </p:nvSpPr>
        <p:spPr>
          <a:xfrm>
            <a:off x="1018079" y="4855369"/>
            <a:ext cx="1092662" cy="150971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685783" rtl="0" eaLnBrk="1" latinLnBrk="0" hangingPunct="1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mtClean="0"/>
              <a:t>Janvier 2019</a:t>
            </a:r>
            <a:endParaRPr lang="en-GB" dirty="0"/>
          </a:p>
        </p:txBody>
      </p:sp>
      <p:graphicFrame>
        <p:nvGraphicFramePr>
          <p:cNvPr id="30" name="Tableau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737615"/>
              </p:ext>
            </p:extLst>
          </p:nvPr>
        </p:nvGraphicFramePr>
        <p:xfrm>
          <a:off x="586584" y="3478801"/>
          <a:ext cx="2743513" cy="11230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4693">
                  <a:extLst>
                    <a:ext uri="{9D8B030D-6E8A-4147-A177-3AD203B41FA5}">
                      <a16:colId xmlns:a16="http://schemas.microsoft.com/office/drawing/2014/main" val="2267810667"/>
                    </a:ext>
                  </a:extLst>
                </a:gridCol>
                <a:gridCol w="392811">
                  <a:extLst>
                    <a:ext uri="{9D8B030D-6E8A-4147-A177-3AD203B41FA5}">
                      <a16:colId xmlns:a16="http://schemas.microsoft.com/office/drawing/2014/main" val="513568263"/>
                    </a:ext>
                  </a:extLst>
                </a:gridCol>
                <a:gridCol w="73011">
                  <a:extLst>
                    <a:ext uri="{9D8B030D-6E8A-4147-A177-3AD203B41FA5}">
                      <a16:colId xmlns:a16="http://schemas.microsoft.com/office/drawing/2014/main" val="3775496710"/>
                    </a:ext>
                  </a:extLst>
                </a:gridCol>
                <a:gridCol w="490776">
                  <a:extLst>
                    <a:ext uri="{9D8B030D-6E8A-4147-A177-3AD203B41FA5}">
                      <a16:colId xmlns:a16="http://schemas.microsoft.com/office/drawing/2014/main" val="760545144"/>
                    </a:ext>
                  </a:extLst>
                </a:gridCol>
                <a:gridCol w="541111">
                  <a:extLst>
                    <a:ext uri="{9D8B030D-6E8A-4147-A177-3AD203B41FA5}">
                      <a16:colId xmlns:a16="http://schemas.microsoft.com/office/drawing/2014/main" val="2777003840"/>
                    </a:ext>
                  </a:extLst>
                </a:gridCol>
                <a:gridCol w="541111">
                  <a:extLst>
                    <a:ext uri="{9D8B030D-6E8A-4147-A177-3AD203B41FA5}">
                      <a16:colId xmlns:a16="http://schemas.microsoft.com/office/drawing/2014/main" val="963644233"/>
                    </a:ext>
                  </a:extLst>
                </a:gridCol>
              </a:tblGrid>
              <a:tr h="180440">
                <a:tc rowSpan="2">
                  <a:txBody>
                    <a:bodyPr/>
                    <a:lstStyle/>
                    <a:p>
                      <a:pPr algn="ctr"/>
                      <a:endParaRPr lang="fr-FR" sz="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fr-FR" sz="1000" b="1" dirty="0" smtClean="0">
                          <a:solidFill>
                            <a:schemeClr val="bg1"/>
                          </a:solidFill>
                        </a:rPr>
                        <a:t>TUBE</a:t>
                      </a:r>
                      <a:endParaRPr lang="fr-FR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40711" marR="40711" marT="20355" marB="20355">
                    <a:lnL>
                      <a:noFill/>
                    </a:lnL>
                    <a:lnR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bg1"/>
                          </a:solidFill>
                        </a:rPr>
                        <a:t>Epaisseur aluminium</a:t>
                      </a:r>
                      <a:endParaRPr lang="fr-FR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355" marR="91355" marT="45678" marB="45678">
                    <a:lnL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355" marR="91355" marT="45678" marB="45678">
                    <a:lnL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355" marR="91355" marT="45678" marB="45678">
                    <a:lnL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32383"/>
                  </a:ext>
                </a:extLst>
              </a:tr>
              <a:tr h="180440">
                <a:tc vMerge="1"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91355" marR="91355" marT="45678" marB="45678">
                    <a:lnL>
                      <a:noFill/>
                    </a:lnL>
                    <a:lnR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fr-FR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fr-FR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fr-FR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bg1"/>
                          </a:solidFill>
                        </a:rPr>
                        <a:t>32</a:t>
                      </a:r>
                      <a:endParaRPr lang="fr-FR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609811"/>
                  </a:ext>
                </a:extLst>
              </a:tr>
              <a:tr h="152152">
                <a:tc>
                  <a:txBody>
                    <a:bodyPr/>
                    <a:lstStyle/>
                    <a:p>
                      <a:pPr algn="ctr"/>
                      <a:r>
                        <a:rPr lang="fr-FR" sz="700" b="1" dirty="0" smtClean="0">
                          <a:solidFill>
                            <a:srgbClr val="0062C8"/>
                          </a:solidFill>
                        </a:rPr>
                        <a:t>Uni Pipe Barres</a:t>
                      </a:r>
                      <a:endParaRPr lang="fr-FR" sz="700" b="1" dirty="0">
                        <a:solidFill>
                          <a:srgbClr val="0062C8"/>
                        </a:solidFill>
                      </a:endParaRPr>
                    </a:p>
                  </a:txBody>
                  <a:tcPr marL="40711" marR="40711" marT="20355" marB="20355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i="1" dirty="0" smtClean="0"/>
                        <a:t>0,4</a:t>
                      </a:r>
                      <a:endParaRPr lang="fr-FR" sz="900" i="1" dirty="0"/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900" i="1" dirty="0" smtClean="0"/>
                        <a:t>0,4</a:t>
                      </a:r>
                      <a:endParaRPr lang="fr-FR" sz="900" i="1" dirty="0"/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i="1" dirty="0" smtClean="0"/>
                        <a:t>0,5</a:t>
                      </a:r>
                      <a:endParaRPr lang="fr-FR" sz="900" i="1" dirty="0"/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i="1" dirty="0" smtClean="0"/>
                        <a:t>0,35</a:t>
                      </a:r>
                      <a:endParaRPr lang="fr-FR" sz="900" i="1" dirty="0"/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7700973"/>
                  </a:ext>
                </a:extLst>
              </a:tr>
              <a:tr h="234512">
                <a:tc>
                  <a:txBody>
                    <a:bodyPr/>
                    <a:lstStyle/>
                    <a:p>
                      <a:pPr algn="ctr"/>
                      <a:r>
                        <a:rPr lang="fr-FR" sz="700" b="1" dirty="0" smtClean="0">
                          <a:solidFill>
                            <a:srgbClr val="0062C8"/>
                          </a:solidFill>
                        </a:rPr>
                        <a:t>Uni Pipe PLUS Barres</a:t>
                      </a:r>
                      <a:endParaRPr lang="fr-FR" sz="700" b="1" dirty="0">
                        <a:solidFill>
                          <a:srgbClr val="0062C8"/>
                        </a:solidFill>
                      </a:endParaRPr>
                    </a:p>
                  </a:txBody>
                  <a:tcPr marL="40711" marR="40711" marT="20355" marB="20355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i="1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  <a:endParaRPr lang="fr-FR" sz="9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900" b="1" i="1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  <a:endParaRPr lang="fr-FR" sz="9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i="1" dirty="0" smtClean="0">
                          <a:solidFill>
                            <a:schemeClr val="tx1"/>
                          </a:solidFill>
                        </a:rPr>
                        <a:t>0,61</a:t>
                      </a:r>
                      <a:endParaRPr lang="fr-FR" sz="9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i="1" dirty="0" smtClean="0">
                          <a:solidFill>
                            <a:schemeClr val="tx1"/>
                          </a:solidFill>
                        </a:rPr>
                        <a:t>0,8</a:t>
                      </a:r>
                      <a:endParaRPr lang="fr-FR" sz="9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1272459"/>
                  </a:ext>
                </a:extLst>
              </a:tr>
              <a:tr h="234512">
                <a:tc>
                  <a:txBody>
                    <a:bodyPr/>
                    <a:lstStyle/>
                    <a:p>
                      <a:pPr algn="ctr"/>
                      <a:r>
                        <a:rPr lang="fr-FR" sz="700" b="1" dirty="0" smtClean="0">
                          <a:solidFill>
                            <a:srgbClr val="0062C8"/>
                          </a:solidFill>
                        </a:rPr>
                        <a:t>Uni Pipe Plus</a:t>
                      </a:r>
                    </a:p>
                    <a:p>
                      <a:pPr algn="ctr"/>
                      <a:r>
                        <a:rPr lang="fr-FR" sz="700" b="1" dirty="0" smtClean="0">
                          <a:solidFill>
                            <a:srgbClr val="0062C8"/>
                          </a:solidFill>
                        </a:rPr>
                        <a:t>couronnes</a:t>
                      </a:r>
                      <a:endParaRPr lang="fr-FR" sz="700" b="1" dirty="0">
                        <a:solidFill>
                          <a:srgbClr val="0062C8"/>
                        </a:solidFill>
                      </a:endParaRPr>
                    </a:p>
                  </a:txBody>
                  <a:tcPr marL="40711" marR="40711" marT="20355" marB="20355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i="1" dirty="0" smtClean="0">
                          <a:solidFill>
                            <a:schemeClr val="tx1"/>
                          </a:solidFill>
                        </a:rPr>
                        <a:t>0,31</a:t>
                      </a:r>
                      <a:endParaRPr lang="fr-FR" sz="9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900" b="0" i="1" dirty="0" smtClean="0">
                          <a:solidFill>
                            <a:schemeClr val="tx1"/>
                          </a:solidFill>
                        </a:rPr>
                        <a:t>0,4</a:t>
                      </a:r>
                      <a:endParaRPr lang="fr-FR" sz="9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i="1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  <a:endParaRPr lang="fr-FR" sz="9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i="1" dirty="0" smtClean="0">
                          <a:solidFill>
                            <a:schemeClr val="tx1"/>
                          </a:solidFill>
                        </a:rPr>
                        <a:t>0,61</a:t>
                      </a:r>
                      <a:endParaRPr lang="fr-FR" sz="9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006125"/>
                  </a:ext>
                </a:extLst>
              </a:tr>
            </a:tbl>
          </a:graphicData>
        </a:graphic>
      </p:graphicFrame>
      <p:sp>
        <p:nvSpPr>
          <p:cNvPr id="31" name="Ellipse 30"/>
          <p:cNvSpPr/>
          <p:nvPr/>
        </p:nvSpPr>
        <p:spPr>
          <a:xfrm>
            <a:off x="3096313" y="3175360"/>
            <a:ext cx="467567" cy="4675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999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+25%</a:t>
            </a:r>
          </a:p>
        </p:txBody>
      </p:sp>
    </p:spTree>
    <p:extLst>
      <p:ext uri="{BB962C8B-B14F-4D97-AF65-F5344CB8AC3E}">
        <p14:creationId xmlns:p14="http://schemas.microsoft.com/office/powerpoint/2010/main" val="2400072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Le système Multicouche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5" y="627534"/>
            <a:ext cx="8389814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Avantages et atouts</a:t>
            </a:r>
            <a:endParaRPr lang="fr-FR" dirty="0">
              <a:solidFill>
                <a:srgbClr val="0062C8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4781" y="1200150"/>
            <a:ext cx="356815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r>
              <a:rPr lang="fr-FR" sz="1200" dirty="0"/>
              <a:t>Aucun risque d’électrolyse</a:t>
            </a:r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endParaRPr lang="fr-FR" sz="1200" dirty="0"/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r>
              <a:rPr lang="fr-FR" sz="1200" dirty="0"/>
              <a:t>Pas de corrosion interne</a:t>
            </a:r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endParaRPr lang="fr-FR" sz="1200" dirty="0"/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r>
              <a:rPr lang="fr-FR" sz="1200" dirty="0" err="1"/>
              <a:t>Cintrable</a:t>
            </a:r>
            <a:r>
              <a:rPr lang="fr-FR" sz="1200" dirty="0"/>
              <a:t> jusqu’au diamètre 90</a:t>
            </a:r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endParaRPr lang="fr-FR" sz="1200" dirty="0"/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r>
              <a:rPr lang="fr-FR" sz="1200" dirty="0"/>
              <a:t>Possibilité d’installer un câble chauffant</a:t>
            </a:r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endParaRPr lang="fr-FR" sz="1200" dirty="0"/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r>
              <a:rPr lang="fr-FR" sz="1200" dirty="0"/>
              <a:t>Encastrable en dalle sans fourreau jusqu’à 60°C</a:t>
            </a:r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endParaRPr lang="fr-FR" sz="1200" dirty="0"/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r>
              <a:rPr lang="fr-FR" sz="1200" dirty="0"/>
              <a:t>Possibilité de peindre</a:t>
            </a:r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endParaRPr lang="fr-FR" sz="1200" dirty="0"/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r>
              <a:rPr lang="fr-FR" sz="1200" dirty="0"/>
              <a:t>Utilisation 10bars à 70°C et 6bars à 95°C</a:t>
            </a:r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endParaRPr lang="fr-FR" sz="1200" dirty="0"/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r>
              <a:rPr lang="fr-FR" sz="1200" dirty="0"/>
              <a:t>Une garantie de </a:t>
            </a:r>
            <a:r>
              <a:rPr lang="fr-FR" sz="1200" dirty="0" smtClean="0"/>
              <a:t>10 ans</a:t>
            </a:r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endParaRPr lang="fr-FR" sz="1200" dirty="0"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80049" y="1200150"/>
            <a:ext cx="4879306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493" indent="-285493" eaLnBrk="0" hangingPunct="0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sz="1200" dirty="0"/>
              <a:t>Utilisation chauffage, climatisation, sanitaire, eau glacée et air comprimé avec un même </a:t>
            </a:r>
            <a:r>
              <a:rPr lang="fr-FR" sz="1200" dirty="0" smtClean="0"/>
              <a:t>tube</a:t>
            </a:r>
          </a:p>
          <a:p>
            <a:pPr marL="285493" indent="-285493" eaLnBrk="0" hangingPunct="0">
              <a:buClr>
                <a:schemeClr val="tx2"/>
              </a:buClr>
              <a:buFont typeface="Arial" panose="020B0604020202020204" pitchFamily="34" charset="0"/>
              <a:buChar char="►"/>
            </a:pPr>
            <a:endParaRPr lang="fr-FR" sz="1200" dirty="0" smtClean="0"/>
          </a:p>
          <a:p>
            <a:pPr marL="285493" indent="-285493" eaLnBrk="0" hangingPunct="0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sz="1200" dirty="0" smtClean="0"/>
              <a:t>Autres </a:t>
            </a:r>
            <a:r>
              <a:rPr lang="fr-FR" sz="1200" dirty="0"/>
              <a:t>et divers : Vol, Poids, maniabilité</a:t>
            </a:r>
          </a:p>
          <a:p>
            <a:pPr eaLnBrk="0" hangingPunct="0">
              <a:buClr>
                <a:schemeClr val="tx2"/>
              </a:buClr>
            </a:pPr>
            <a:endParaRPr lang="fr-FR" sz="1200" dirty="0" smtClean="0"/>
          </a:p>
          <a:p>
            <a:pPr marL="285493" indent="-285493" eaLnBrk="0" hangingPunct="0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sz="1200" dirty="0" smtClean="0"/>
              <a:t>2 fabrications différentes en couronnes et barres :</a:t>
            </a:r>
          </a:p>
          <a:p>
            <a:pPr marL="742281" lvl="1" indent="-285493" eaLnBrk="0" hangingPunct="0">
              <a:spcBef>
                <a:spcPts val="599"/>
              </a:spcBef>
              <a:buClr>
                <a:srgbClr val="0062C8"/>
              </a:buClr>
              <a:buFont typeface="Arial" panose="020B0604020202020204" pitchFamily="34" charset="0"/>
              <a:buChar char="●"/>
            </a:pPr>
            <a:r>
              <a:rPr lang="fr-FR" sz="1200" dirty="0" smtClean="0"/>
              <a:t>Epaisseur </a:t>
            </a:r>
            <a:r>
              <a:rPr lang="fr-FR" sz="1200" dirty="0"/>
              <a:t>d’alu différente couronnes et barres donnant une grande rigidité aux barres</a:t>
            </a:r>
          </a:p>
          <a:p>
            <a:pPr marL="742281" lvl="1" indent="-285493" eaLnBrk="0" hangingPunct="0">
              <a:buClr>
                <a:srgbClr val="0062C8"/>
              </a:buClr>
              <a:buFont typeface="Arial" panose="020B0604020202020204" pitchFamily="34" charset="0"/>
              <a:buChar char="●"/>
            </a:pPr>
            <a:r>
              <a:rPr lang="fr-FR" sz="1200" dirty="0"/>
              <a:t>Couche d’alu extrudé sans soudure du diamètre 16 à 32</a:t>
            </a:r>
          </a:p>
          <a:p>
            <a:pPr marL="742281" lvl="1" indent="-285493" eaLnBrk="0" hangingPunct="0">
              <a:buClr>
                <a:srgbClr val="0062C8"/>
              </a:buClr>
              <a:buFont typeface="Arial" panose="020B0604020202020204" pitchFamily="34" charset="0"/>
              <a:buChar char="●"/>
            </a:pPr>
            <a:r>
              <a:rPr lang="fr-FR" sz="1200" dirty="0"/>
              <a:t>Couche d’alu bord à bord avec soudure à froid pour barres diamètre 40 à 110.</a:t>
            </a:r>
          </a:p>
          <a:p>
            <a:pPr marL="742281" lvl="1" indent="-285493" eaLnBrk="0" hangingPunct="0">
              <a:buClr>
                <a:schemeClr val="tx2"/>
              </a:buClr>
              <a:buFont typeface="Arial" panose="020B0604020202020204" pitchFamily="34" charset="0"/>
              <a:buChar char="►"/>
            </a:pPr>
            <a:endParaRPr lang="fr-FR" sz="1200" dirty="0"/>
          </a:p>
          <a:p>
            <a:pPr marL="285493" lvl="1" indent="-285493" eaLnBrk="0" hangingPunct="0">
              <a:buClr>
                <a:schemeClr val="tx2"/>
              </a:buClr>
              <a:buFont typeface="Arial" panose="020B0604020202020204" pitchFamily="34" charset="0"/>
              <a:buChar char="►"/>
            </a:pPr>
            <a:endParaRPr lang="fr-FR" sz="1200" dirty="0" smtClean="0"/>
          </a:p>
          <a:p>
            <a:pPr marL="285493" lvl="1" indent="-285493" eaLnBrk="0" hangingPunct="0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sz="1200" dirty="0" smtClean="0"/>
              <a:t>Disponibilité </a:t>
            </a:r>
            <a:r>
              <a:rPr lang="fr-FR" sz="1200" dirty="0"/>
              <a:t>en barres de 3m (pour colonnes montantes</a:t>
            </a:r>
            <a:r>
              <a:rPr lang="fr-FR" sz="1200" dirty="0" smtClean="0"/>
              <a:t>)</a:t>
            </a:r>
          </a:p>
          <a:p>
            <a:pPr marL="285493" lvl="1" indent="-285493" eaLnBrk="0" hangingPunct="0">
              <a:buClr>
                <a:schemeClr val="tx2"/>
              </a:buClr>
              <a:buFont typeface="Arial" panose="020B0604020202020204" pitchFamily="34" charset="0"/>
              <a:buChar char="►"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525463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1059582"/>
            <a:ext cx="7991737" cy="1231549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S-</a:t>
            </a:r>
            <a:r>
              <a:rPr lang="fr-FR" dirty="0" err="1" smtClean="0">
                <a:solidFill>
                  <a:schemeClr val="bg1"/>
                </a:solidFill>
              </a:rPr>
              <a:t>Press</a:t>
            </a:r>
            <a:r>
              <a:rPr lang="fr-FR" dirty="0" smtClean="0">
                <a:solidFill>
                  <a:schemeClr val="bg1"/>
                </a:solidFill>
              </a:rPr>
              <a:t> Plus</a:t>
            </a:r>
            <a:br>
              <a:rPr lang="fr-FR" dirty="0" smtClean="0">
                <a:solidFill>
                  <a:schemeClr val="bg1"/>
                </a:solidFill>
              </a:rPr>
            </a:br>
            <a:r>
              <a:rPr lang="fr-FR" sz="2400" b="0" spc="-100" dirty="0" smtClean="0">
                <a:solidFill>
                  <a:schemeClr val="bg1"/>
                </a:solidFill>
              </a:rPr>
              <a:t>Une nouvelle génération de raccords</a:t>
            </a:r>
            <a:endParaRPr lang="fr-FR" sz="2400" b="0" spc="-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7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</p:spPr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Partenariat Uponor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8" name="Segnaposto immagine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400" y="0"/>
            <a:ext cx="9141218" cy="5183090"/>
          </a:xfrm>
        </p:spPr>
      </p:pic>
      <p:sp>
        <p:nvSpPr>
          <p:cNvPr id="10" name="CasellaDiTesto 9"/>
          <p:cNvSpPr txBox="1"/>
          <p:nvPr/>
        </p:nvSpPr>
        <p:spPr>
          <a:xfrm>
            <a:off x="457200" y="1932352"/>
            <a:ext cx="3138842" cy="106066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RESISTANT AUX CONTRAINTES MÉCANIQUES :</a:t>
            </a:r>
          </a:p>
          <a:p>
            <a:pPr marL="446088" indent="-265113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446088" algn="l"/>
              </a:tabLst>
            </a:pPr>
            <a:r>
              <a:rPr lang="en-US" sz="1400" dirty="0" err="1" smtClean="0">
                <a:solidFill>
                  <a:schemeClr val="bg1"/>
                </a:solidFill>
              </a:rPr>
              <a:t>Laiton</a:t>
            </a:r>
            <a:r>
              <a:rPr lang="en-US" sz="1400" dirty="0" smtClean="0">
                <a:solidFill>
                  <a:schemeClr val="bg1"/>
                </a:solidFill>
              </a:rPr>
              <a:t> DR </a:t>
            </a:r>
          </a:p>
          <a:p>
            <a:pPr marL="446088" indent="-265113">
              <a:buFont typeface="Arial" panose="020B0604020202020204" pitchFamily="34" charset="0"/>
              <a:buChar char="•"/>
              <a:tabLst>
                <a:tab pos="446088" algn="l"/>
              </a:tabLst>
            </a:pPr>
            <a:r>
              <a:rPr lang="en-US" sz="1400" dirty="0" err="1" smtClean="0">
                <a:solidFill>
                  <a:schemeClr val="bg1"/>
                </a:solidFill>
              </a:rPr>
              <a:t>Douille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inox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172200" y="2551035"/>
            <a:ext cx="2438400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COMPATIBLE AVEC N’IMPORTE QUELLE QUALITÉ D’EAU POTABLE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81000" y="370183"/>
            <a:ext cx="5181600" cy="12192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chemeClr val="bg1"/>
                </a:solidFill>
              </a:rPr>
              <a:t>RESISTANT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Aux conditions les plus </a:t>
            </a:r>
            <a:r>
              <a:rPr lang="en-US" sz="1600" b="1" dirty="0" err="1" smtClean="0">
                <a:solidFill>
                  <a:schemeClr val="bg1"/>
                </a:solidFill>
              </a:rPr>
              <a:t>rudes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Bouton d'action : Informations 8">
            <a:hlinkClick r:id="" action="ppaction://noaction" highlightClick="1"/>
          </p:cNvPr>
          <p:cNvSpPr/>
          <p:nvPr/>
        </p:nvSpPr>
        <p:spPr>
          <a:xfrm>
            <a:off x="2306413" y="4702969"/>
            <a:ext cx="252000" cy="180000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smtClean="0"/>
          </a:p>
        </p:txBody>
      </p:sp>
    </p:spTree>
    <p:extLst>
      <p:ext uri="{BB962C8B-B14F-4D97-AF65-F5344CB8AC3E}">
        <p14:creationId xmlns:p14="http://schemas.microsoft.com/office/powerpoint/2010/main" val="126667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06 March 2019</a:t>
            </a:fld>
            <a:endParaRPr lang="en-GB" dirty="0"/>
          </a:p>
        </p:txBody>
      </p:sp>
      <p:pic>
        <p:nvPicPr>
          <p:cNvPr id="11" name="Grafik 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7810" b="17810"/>
          <a:stretch>
            <a:fillRect/>
          </a:stretch>
        </p:blipFill>
        <p:spPr>
          <a:xfrm>
            <a:off x="5872585" y="2114550"/>
            <a:ext cx="2696344" cy="2274393"/>
          </a:xfrm>
          <a:prstGeom prst="rect">
            <a:avLst/>
          </a:prstGeom>
        </p:spPr>
      </p:pic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143852"/>
              </p:ext>
            </p:extLst>
          </p:nvPr>
        </p:nvGraphicFramePr>
        <p:xfrm>
          <a:off x="599374" y="2079877"/>
          <a:ext cx="4833948" cy="2327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316">
                  <a:extLst>
                    <a:ext uri="{9D8B030D-6E8A-4147-A177-3AD203B41FA5}">
                      <a16:colId xmlns:a16="http://schemas.microsoft.com/office/drawing/2014/main" val="3929181545"/>
                    </a:ext>
                  </a:extLst>
                </a:gridCol>
                <a:gridCol w="1611316">
                  <a:extLst>
                    <a:ext uri="{9D8B030D-6E8A-4147-A177-3AD203B41FA5}">
                      <a16:colId xmlns:a16="http://schemas.microsoft.com/office/drawing/2014/main" val="168499500"/>
                    </a:ext>
                  </a:extLst>
                </a:gridCol>
                <a:gridCol w="1611316">
                  <a:extLst>
                    <a:ext uri="{9D8B030D-6E8A-4147-A177-3AD203B41FA5}">
                      <a16:colId xmlns:a16="http://schemas.microsoft.com/office/drawing/2014/main" val="3206846744"/>
                    </a:ext>
                  </a:extLst>
                </a:gridCol>
              </a:tblGrid>
              <a:tr h="780993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Concurrent</a:t>
                      </a:r>
                      <a:r>
                        <a:rPr lang="fr-FR" baseline="0" dirty="0" smtClean="0"/>
                        <a:t> 1 (laiton)</a:t>
                      </a:r>
                      <a:endParaRPr lang="fr-FR" dirty="0" smtClean="0"/>
                    </a:p>
                    <a:p>
                      <a:pPr algn="ctr"/>
                      <a:endParaRPr lang="fr-FR" dirty="0" smtClean="0"/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Concurrent 2 (PPSU)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Uponor</a:t>
                      </a:r>
                      <a:r>
                        <a:rPr lang="fr-FR" dirty="0" smtClean="0"/>
                        <a:t> S-</a:t>
                      </a:r>
                      <a:r>
                        <a:rPr lang="fr-FR" dirty="0" err="1" smtClean="0"/>
                        <a:t>Press</a:t>
                      </a:r>
                      <a:r>
                        <a:rPr lang="fr-FR" dirty="0" smtClean="0"/>
                        <a:t> Plus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142367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1035 N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(raccord qui casse)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1547 N</a:t>
                      </a:r>
                    </a:p>
                    <a:p>
                      <a:pPr algn="ctr"/>
                      <a:r>
                        <a:rPr lang="fr-FR" dirty="0" smtClean="0"/>
                        <a:t>(raccord qui casse)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00B050"/>
                          </a:solidFill>
                        </a:rPr>
                        <a:t>1661 N</a:t>
                      </a:r>
                    </a:p>
                    <a:p>
                      <a:pPr algn="ctr"/>
                      <a:r>
                        <a:rPr lang="fr-FR" dirty="0" smtClean="0"/>
                        <a:t>(tube qui plie)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108497"/>
                  </a:ext>
                </a:extLst>
              </a:tr>
              <a:tr h="704793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- 38% de résistance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- 7% de résistance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fr-FR" sz="32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115301"/>
                  </a:ext>
                </a:extLst>
              </a:tr>
            </a:tbl>
          </a:graphicData>
        </a:graphic>
      </p:graphicFrame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S-</a:t>
            </a:r>
            <a:r>
              <a:rPr lang="fr-FR" dirty="0" err="1" smtClean="0"/>
              <a:t>Press</a:t>
            </a:r>
            <a:r>
              <a:rPr lang="fr-FR" dirty="0" smtClean="0"/>
              <a:t> Plus</a:t>
            </a:r>
            <a:endParaRPr lang="fr-FR" dirty="0"/>
          </a:p>
        </p:txBody>
      </p:sp>
      <p:sp>
        <p:nvSpPr>
          <p:cNvPr id="18" name="Text Placeholder 3"/>
          <p:cNvSpPr txBox="1">
            <a:spLocks/>
          </p:cNvSpPr>
          <p:nvPr/>
        </p:nvSpPr>
        <p:spPr>
          <a:xfrm>
            <a:off x="574675" y="627534"/>
            <a:ext cx="8389814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RÉSISTANT </a:t>
            </a:r>
            <a:r>
              <a:rPr lang="fr-FR" dirty="0">
                <a:solidFill>
                  <a:srgbClr val="0062C8"/>
                </a:solidFill>
              </a:rPr>
              <a:t>aux </a:t>
            </a:r>
            <a:r>
              <a:rPr lang="fr-FR" dirty="0" smtClean="0">
                <a:solidFill>
                  <a:srgbClr val="0062C8"/>
                </a:solidFill>
              </a:rPr>
              <a:t>contraintes </a:t>
            </a:r>
            <a:r>
              <a:rPr lang="fr-FR" dirty="0">
                <a:solidFill>
                  <a:srgbClr val="0062C8"/>
                </a:solidFill>
              </a:rPr>
              <a:t>mécaniques</a:t>
            </a:r>
          </a:p>
        </p:txBody>
      </p:sp>
      <p:sp>
        <p:nvSpPr>
          <p:cNvPr id="2" name="Rectangle 1"/>
          <p:cNvSpPr/>
          <p:nvPr/>
        </p:nvSpPr>
        <p:spPr>
          <a:xfrm>
            <a:off x="971600" y="1269447"/>
            <a:ext cx="2442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 à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l’arrachement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(CSTB)</a:t>
            </a:r>
            <a:endParaRPr lang="fr-FR" dirty="0"/>
          </a:p>
        </p:txBody>
      </p:sp>
      <p:grpSp>
        <p:nvGrpSpPr>
          <p:cNvPr id="13" name="Groupe 12"/>
          <p:cNvGrpSpPr/>
          <p:nvPr/>
        </p:nvGrpSpPr>
        <p:grpSpPr>
          <a:xfrm>
            <a:off x="7216195" y="384954"/>
            <a:ext cx="1122869" cy="1143000"/>
            <a:chOff x="7772400" y="209550"/>
            <a:chExt cx="1122869" cy="1143000"/>
          </a:xfrm>
        </p:grpSpPr>
        <p:pic>
          <p:nvPicPr>
            <p:cNvPr id="19" name="Segnaposto immagin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638" t="-1" r="30248" b="13623"/>
            <a:stretch/>
          </p:blipFill>
          <p:spPr>
            <a:xfrm>
              <a:off x="7772400" y="209550"/>
              <a:ext cx="1122869" cy="1143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0" name="ZoneTexte 19"/>
            <p:cNvSpPr txBox="1"/>
            <p:nvPr/>
          </p:nvSpPr>
          <p:spPr>
            <a:xfrm>
              <a:off x="7826184" y="268288"/>
              <a:ext cx="708216" cy="19581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fr-FR" sz="800" b="1" dirty="0" smtClean="0">
                  <a:solidFill>
                    <a:schemeClr val="bg1"/>
                  </a:solidFill>
                </a:rPr>
                <a:t>RESISTANT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6341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S-</a:t>
            </a:r>
            <a:r>
              <a:rPr lang="fr-FR" dirty="0" err="1" smtClean="0"/>
              <a:t>Press</a:t>
            </a:r>
            <a:r>
              <a:rPr lang="fr-FR" dirty="0" smtClean="0"/>
              <a:t> Plus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5" y="627534"/>
            <a:ext cx="8389814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RÉSISTANT aux conditions les plus rudes</a:t>
            </a:r>
            <a:endParaRPr lang="fr-FR" dirty="0">
              <a:solidFill>
                <a:srgbClr val="0062C8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549" y="2114550"/>
            <a:ext cx="2189669" cy="2326830"/>
          </a:xfrm>
          <a:prstGeom prst="rect">
            <a:avLst/>
          </a:prstGeom>
        </p:spPr>
      </p:pic>
      <p:graphicFrame>
        <p:nvGraphicFramePr>
          <p:cNvPr id="14" name="Diagramme 13"/>
          <p:cNvGraphicFramePr/>
          <p:nvPr>
            <p:extLst>
              <p:ext uri="{D42A27DB-BD31-4B8C-83A1-F6EECF244321}">
                <p14:modId xmlns:p14="http://schemas.microsoft.com/office/powerpoint/2010/main" val="2436307821"/>
              </p:ext>
            </p:extLst>
          </p:nvPr>
        </p:nvGraphicFramePr>
        <p:xfrm>
          <a:off x="711549" y="1352550"/>
          <a:ext cx="6096000" cy="3254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6" name="Groupe 15"/>
          <p:cNvGrpSpPr/>
          <p:nvPr/>
        </p:nvGrpSpPr>
        <p:grpSpPr>
          <a:xfrm>
            <a:off x="7216195" y="384954"/>
            <a:ext cx="1122869" cy="1143000"/>
            <a:chOff x="7772400" y="209550"/>
            <a:chExt cx="1122869" cy="1143000"/>
          </a:xfrm>
        </p:grpSpPr>
        <p:pic>
          <p:nvPicPr>
            <p:cNvPr id="17" name="Segnaposto immagine 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638" t="-1" r="30248" b="13623"/>
            <a:stretch/>
          </p:blipFill>
          <p:spPr>
            <a:xfrm>
              <a:off x="7772400" y="209550"/>
              <a:ext cx="1122869" cy="1143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0" name="ZoneTexte 19"/>
            <p:cNvSpPr txBox="1"/>
            <p:nvPr/>
          </p:nvSpPr>
          <p:spPr>
            <a:xfrm>
              <a:off x="7826184" y="268288"/>
              <a:ext cx="708216" cy="19581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fr-FR" sz="800" b="1" dirty="0" smtClean="0">
                  <a:solidFill>
                    <a:schemeClr val="bg1"/>
                  </a:solidFill>
                </a:rPr>
                <a:t>RESISTANT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8547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S-</a:t>
            </a:r>
            <a:r>
              <a:rPr lang="fr-FR" dirty="0" err="1" smtClean="0"/>
              <a:t>Press</a:t>
            </a:r>
            <a:r>
              <a:rPr lang="fr-FR" dirty="0" smtClean="0"/>
              <a:t> Plus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5" y="627534"/>
            <a:ext cx="8389814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Compatible avec n’importe quelle qualité d’eau potable</a:t>
            </a:r>
            <a:endParaRPr lang="fr-FR" dirty="0">
              <a:solidFill>
                <a:srgbClr val="0062C8"/>
              </a:solidFill>
            </a:endParaRPr>
          </a:p>
        </p:txBody>
      </p:sp>
      <p:pic>
        <p:nvPicPr>
          <p:cNvPr id="11" name="Espace réservé pour une image  1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315" b="10315"/>
          <a:stretch>
            <a:fillRect/>
          </a:stretch>
        </p:blipFill>
        <p:spPr>
          <a:xfrm>
            <a:off x="5835270" y="1805574"/>
            <a:ext cx="1273688" cy="682376"/>
          </a:xfrm>
          <a:prstGeom prst="rect">
            <a:avLst/>
          </a:prstGeom>
        </p:spPr>
      </p:pic>
      <p:pic>
        <p:nvPicPr>
          <p:cNvPr id="12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82" y="2017879"/>
            <a:ext cx="3356538" cy="2092387"/>
          </a:xfrm>
          <a:prstGeom prst="rect">
            <a:avLst/>
          </a:prstGeom>
        </p:spPr>
      </p:pic>
      <p:pic>
        <p:nvPicPr>
          <p:cNvPr id="18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806" y="3217324"/>
            <a:ext cx="1859732" cy="96098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912382" y="2725271"/>
            <a:ext cx="2656547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 smtClean="0"/>
              <a:t>Après </a:t>
            </a:r>
            <a:r>
              <a:rPr lang="en-US" sz="1400" b="1" dirty="0"/>
              <a:t>8 </a:t>
            </a:r>
            <a:r>
              <a:rPr lang="en-US" sz="1400" b="1" dirty="0" err="1"/>
              <a:t>semaines</a:t>
            </a:r>
            <a:r>
              <a:rPr lang="en-US" sz="1400" b="1" dirty="0"/>
              <a:t> de test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r>
              <a:rPr lang="en-US" sz="1400" dirty="0"/>
              <a:t>Le </a:t>
            </a:r>
            <a:r>
              <a:rPr lang="en-US" sz="1400" dirty="0" err="1"/>
              <a:t>raccord</a:t>
            </a:r>
            <a:r>
              <a:rPr lang="en-US" sz="1400" dirty="0"/>
              <a:t> </a:t>
            </a:r>
            <a:r>
              <a:rPr lang="en-US" sz="1400" dirty="0" err="1"/>
              <a:t>étamé</a:t>
            </a:r>
            <a:r>
              <a:rPr lang="en-US" sz="1400" dirty="0"/>
              <a:t> </a:t>
            </a:r>
            <a:endParaRPr lang="en-US" sz="1400" dirty="0" smtClean="0"/>
          </a:p>
          <a:p>
            <a:r>
              <a:rPr lang="en-US" sz="1400" b="1" dirty="0" smtClean="0"/>
              <a:t>S-Press </a:t>
            </a:r>
            <a:r>
              <a:rPr lang="en-US" sz="1400" b="1" dirty="0"/>
              <a:t>Plus </a:t>
            </a:r>
            <a:r>
              <a:rPr lang="en-US" sz="1400" dirty="0"/>
              <a:t>ne </a:t>
            </a:r>
            <a:r>
              <a:rPr lang="en-US" sz="1400" dirty="0" err="1"/>
              <a:t>présente</a:t>
            </a:r>
            <a:r>
              <a:rPr lang="en-US" sz="1400" dirty="0"/>
              <a:t> </a:t>
            </a:r>
            <a:r>
              <a:rPr lang="en-US" sz="1400" b="1" dirty="0" err="1"/>
              <a:t>aucune</a:t>
            </a:r>
            <a:r>
              <a:rPr lang="en-US" sz="1400" b="1" dirty="0"/>
              <a:t> </a:t>
            </a:r>
            <a:r>
              <a:rPr lang="en-US" sz="1400" b="1" dirty="0" err="1" smtClean="0"/>
              <a:t>dézincification</a:t>
            </a:r>
            <a:endParaRPr lang="en-US" sz="14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644" y="1541060"/>
            <a:ext cx="1141110" cy="83066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495" y="2415825"/>
            <a:ext cx="1133551" cy="7680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6538" y="119158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 au BAM –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Bundesanstalt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für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Materialprüfung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Prof.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Erning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GB" sz="14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1350" y="3417768"/>
            <a:ext cx="835224" cy="853514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7216195" y="384954"/>
            <a:ext cx="1122869" cy="1143000"/>
            <a:chOff x="7772400" y="209550"/>
            <a:chExt cx="1122869" cy="1143000"/>
          </a:xfrm>
        </p:grpSpPr>
        <p:pic>
          <p:nvPicPr>
            <p:cNvPr id="17" name="Segnaposto immagine 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638" t="-1" r="30248" b="13623"/>
            <a:stretch/>
          </p:blipFill>
          <p:spPr>
            <a:xfrm>
              <a:off x="7772400" y="209550"/>
              <a:ext cx="1122869" cy="1143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2" name="ZoneTexte 21"/>
            <p:cNvSpPr txBox="1"/>
            <p:nvPr/>
          </p:nvSpPr>
          <p:spPr>
            <a:xfrm>
              <a:off x="7826184" y="268288"/>
              <a:ext cx="708216" cy="19581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fr-FR" sz="800" b="1" dirty="0" smtClean="0">
                  <a:solidFill>
                    <a:schemeClr val="bg1"/>
                  </a:solidFill>
                </a:rPr>
                <a:t>RESISTANT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4152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</p:spPr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Partenariat Uponor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533400" y="361950"/>
            <a:ext cx="5181600" cy="12192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chemeClr val="bg1"/>
                </a:solidFill>
              </a:rPr>
              <a:t>FIABLE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Un </a:t>
            </a:r>
            <a:r>
              <a:rPr lang="en-US" sz="1600" b="1" dirty="0" err="1">
                <a:solidFill>
                  <a:schemeClr val="bg1"/>
                </a:solidFill>
              </a:rPr>
              <a:t>résultat</a:t>
            </a:r>
            <a:r>
              <a:rPr lang="en-US" sz="1600" b="1" dirty="0">
                <a:solidFill>
                  <a:schemeClr val="bg1"/>
                </a:solidFill>
              </a:rPr>
              <a:t> de </a:t>
            </a:r>
            <a:r>
              <a:rPr lang="en-US" sz="1600" b="1" dirty="0" err="1">
                <a:solidFill>
                  <a:schemeClr val="bg1"/>
                </a:solidFill>
              </a:rPr>
              <a:t>sertissage</a:t>
            </a:r>
            <a:r>
              <a:rPr lang="en-US" sz="1600" b="1" dirty="0">
                <a:solidFill>
                  <a:schemeClr val="bg1"/>
                </a:solidFill>
              </a:rPr>
              <a:t> parfait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04273" y="3297455"/>
            <a:ext cx="2991853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INDICATEUR DE SERTISSAGE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140524" y="529928"/>
            <a:ext cx="2648538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EMPLACEMENT PRÉCIS DE LA MACHOIRE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758756" y="3569691"/>
            <a:ext cx="2235200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DIAMETRE FACILEMENT RECONNAISSABLE</a:t>
            </a:r>
          </a:p>
        </p:txBody>
      </p:sp>
      <p:sp>
        <p:nvSpPr>
          <p:cNvPr id="13" name="CasellaDiTesto 10"/>
          <p:cNvSpPr txBox="1"/>
          <p:nvPr/>
        </p:nvSpPr>
        <p:spPr>
          <a:xfrm>
            <a:off x="104273" y="3656451"/>
            <a:ext cx="2648538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TEMOIN DE POSITION</a:t>
            </a:r>
          </a:p>
        </p:txBody>
      </p:sp>
      <p:sp>
        <p:nvSpPr>
          <p:cNvPr id="14" name="CasellaDiTesto 10"/>
          <p:cNvSpPr txBox="1"/>
          <p:nvPr/>
        </p:nvSpPr>
        <p:spPr>
          <a:xfrm>
            <a:off x="104273" y="4094724"/>
            <a:ext cx="3372853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NON SERTI, NON ETANCHE</a:t>
            </a:r>
          </a:p>
        </p:txBody>
      </p:sp>
      <p:sp>
        <p:nvSpPr>
          <p:cNvPr id="15" name="CasellaDiTesto 10"/>
          <p:cNvSpPr txBox="1"/>
          <p:nvPr/>
        </p:nvSpPr>
        <p:spPr>
          <a:xfrm>
            <a:off x="6140524" y="1421688"/>
            <a:ext cx="2648538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JOINTS AFFLEURANTS</a:t>
            </a:r>
          </a:p>
        </p:txBody>
      </p:sp>
    </p:spTree>
    <p:extLst>
      <p:ext uri="{BB962C8B-B14F-4D97-AF65-F5344CB8AC3E}">
        <p14:creationId xmlns:p14="http://schemas.microsoft.com/office/powerpoint/2010/main" val="107677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S-</a:t>
            </a:r>
            <a:r>
              <a:rPr lang="fr-FR" dirty="0" err="1" smtClean="0"/>
              <a:t>Press</a:t>
            </a:r>
            <a:r>
              <a:rPr lang="fr-FR" dirty="0" smtClean="0"/>
              <a:t> Plus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5" y="627534"/>
            <a:ext cx="8389814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FIABLE - Hygiène </a:t>
            </a:r>
            <a:r>
              <a:rPr lang="fr-FR" dirty="0">
                <a:solidFill>
                  <a:srgbClr val="0062C8"/>
                </a:solidFill>
              </a:rPr>
              <a:t>– détection de légionnelles</a:t>
            </a:r>
          </a:p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endParaRPr lang="fr-FR" dirty="0">
              <a:solidFill>
                <a:srgbClr val="0062C8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407717"/>
            <a:ext cx="1181213" cy="749443"/>
          </a:xfrm>
          <a:prstGeom prst="rect">
            <a:avLst/>
          </a:prstGeom>
        </p:spPr>
      </p:pic>
      <p:graphicFrame>
        <p:nvGraphicFramePr>
          <p:cNvPr id="23" name="Espace réservé pour une image  5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961326998"/>
              </p:ext>
            </p:extLst>
          </p:nvPr>
        </p:nvGraphicFramePr>
        <p:xfrm>
          <a:off x="2174560" y="2266950"/>
          <a:ext cx="6705600" cy="22860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1566865908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823688612"/>
                    </a:ext>
                  </a:extLst>
                </a:gridCol>
              </a:tblGrid>
              <a:tr h="781374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Application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Tester la qualité de l’eau et la présence de micro-organismes dans « la</a:t>
                      </a:r>
                      <a:r>
                        <a:rPr lang="fr-FR" baseline="0" dirty="0" smtClean="0"/>
                        <a:t> zone</a:t>
                      </a:r>
                      <a:r>
                        <a:rPr lang="fr-FR" dirty="0" smtClean="0"/>
                        <a:t> morte » entre les</a:t>
                      </a:r>
                      <a:r>
                        <a:rPr lang="fr-FR" baseline="0" dirty="0" smtClean="0"/>
                        <a:t> joints toriques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2957437"/>
                  </a:ext>
                </a:extLst>
              </a:tr>
              <a:tr h="749859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r-FR" sz="1350" kern="1200" dirty="0" smtClean="0"/>
                        <a:t>Méthode</a:t>
                      </a:r>
                      <a:endParaRPr lang="fr-FR" sz="135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Simulation</a:t>
                      </a:r>
                      <a:r>
                        <a:rPr lang="fr-FR" baseline="0" dirty="0" smtClean="0"/>
                        <a:t> d’une installation d’eau potable pendant 10 semaines avec périodes de stagnation et de rinçage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9578946"/>
                  </a:ext>
                </a:extLst>
              </a:tr>
              <a:tr h="75476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r-FR" sz="1350" kern="1200" dirty="0" smtClean="0"/>
                        <a:t>Résultats</a:t>
                      </a:r>
                      <a:endParaRPr lang="fr-FR" sz="135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Aucune preuve de croissance microbienne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8369490"/>
                  </a:ext>
                </a:extLst>
              </a:tr>
            </a:tbl>
          </a:graphicData>
        </a:graphic>
      </p:graphicFrame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66950"/>
            <a:ext cx="1909973" cy="13747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3568" y="135448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 au HY – Hygiene-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Institut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 </a:t>
            </a: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Ruhrgebiets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7304227" y="452438"/>
            <a:ext cx="1238695" cy="931934"/>
            <a:chOff x="7696201" y="163441"/>
            <a:chExt cx="1238695" cy="931934"/>
          </a:xfrm>
        </p:grpSpPr>
        <p:pic>
          <p:nvPicPr>
            <p:cNvPr id="20" name="Immagin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333" t="30741" r="25833" b="637"/>
            <a:stretch/>
          </p:blipFill>
          <p:spPr>
            <a:xfrm>
              <a:off x="7696201" y="163441"/>
              <a:ext cx="1208768" cy="917866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8449444" y="899561"/>
              <a:ext cx="485452" cy="19581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fr-FR" sz="800" b="1" dirty="0" smtClean="0">
                  <a:solidFill>
                    <a:schemeClr val="bg1"/>
                  </a:solidFill>
                </a:rPr>
                <a:t>FIABLE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3814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</p:spPr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Partenariat Uponor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13" name="8A6F8AE5-5E4C-451A-9ACE-3DD932FC36A9" descr="image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59" y="0"/>
            <a:ext cx="9166859" cy="515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75662" y="3829167"/>
            <a:ext cx="29442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JUSQU’A 60% DE PERTES DE CHARGE EN MOINS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812857" y="971550"/>
            <a:ext cx="3206013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INSTALLATION RAPIDE EN 3 TEMPS :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COUPER – INSERER - SERTIR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468336" y="3020224"/>
            <a:ext cx="2550534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REPOSITIONNEMENT DES TUBES APRES SERTISSAGE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533400" y="361950"/>
            <a:ext cx="5181600" cy="12192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b="1" dirty="0" smtClean="0">
                <a:solidFill>
                  <a:schemeClr val="bg1"/>
                </a:solidFill>
              </a:rPr>
              <a:t>EFFICACE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Installations simplifiées et plus efficientes</a:t>
            </a:r>
            <a:endParaRPr lang="fr-FR" sz="1600" dirty="0" smtClean="0">
              <a:solidFill>
                <a:schemeClr val="bg1"/>
              </a:solidFill>
            </a:endParaRPr>
          </a:p>
          <a:p>
            <a:endParaRPr lang="fr-FR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64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74675" y="1347614"/>
            <a:ext cx="8255297" cy="33115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r>
              <a:rPr lang="fr-FR" b="1" dirty="0"/>
              <a:t>Le système Multicouche</a:t>
            </a:r>
            <a:r>
              <a:rPr lang="fr-FR" dirty="0" smtClean="0"/>
              <a:t>	</a:t>
            </a:r>
          </a:p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r>
              <a:rPr lang="fr-FR" b="1" dirty="0" smtClean="0"/>
              <a:t>S-</a:t>
            </a:r>
            <a:r>
              <a:rPr lang="fr-FR" b="1" dirty="0" err="1" smtClean="0"/>
              <a:t>Press</a:t>
            </a:r>
            <a:r>
              <a:rPr lang="fr-FR" b="1" dirty="0" smtClean="0"/>
              <a:t> Plus : une nouvelle génération de raccords</a:t>
            </a:r>
          </a:p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r>
              <a:rPr lang="fr-FR" b="1" dirty="0" smtClean="0"/>
              <a:t>Planning de lancement produits</a:t>
            </a:r>
          </a:p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r>
              <a:rPr lang="fr-FR" b="1" dirty="0" smtClean="0"/>
              <a:t>Outils d’aide à la vente</a:t>
            </a:r>
          </a:p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r>
              <a:rPr lang="fr-FR" b="1" dirty="0" smtClean="0"/>
              <a:t>Offres de remboursement</a:t>
            </a:r>
          </a:p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endParaRPr lang="fr-FR" b="1" dirty="0" smtClean="0"/>
          </a:p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endParaRPr lang="fr-FR" dirty="0"/>
          </a:p>
          <a:p>
            <a:pPr marL="0" lvl="2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/>
              <a:t>	</a:t>
            </a:r>
            <a:endParaRPr lang="fr-FR" dirty="0"/>
          </a:p>
        </p:txBody>
      </p:sp>
      <p:pic>
        <p:nvPicPr>
          <p:cNvPr id="1026" name="Picture 2" descr="S-PressPLUS_Fittings_pressSteps_DSC82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41" y="75553"/>
            <a:ext cx="2592288" cy="457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80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S-</a:t>
            </a:r>
            <a:r>
              <a:rPr lang="fr-FR" dirty="0" err="1" smtClean="0"/>
              <a:t>Press</a:t>
            </a:r>
            <a:r>
              <a:rPr lang="fr-FR" dirty="0" smtClean="0"/>
              <a:t> Plus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4" y="627534"/>
            <a:ext cx="8389814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EFFICACE - Pertes </a:t>
            </a:r>
            <a:r>
              <a:rPr lang="fr-FR" dirty="0">
                <a:solidFill>
                  <a:srgbClr val="0062C8"/>
                </a:solidFill>
              </a:rPr>
              <a:t>de charge réduites</a:t>
            </a:r>
          </a:p>
        </p:txBody>
      </p:sp>
      <p:sp>
        <p:nvSpPr>
          <p:cNvPr id="7" name="Rectangle 6"/>
          <p:cNvSpPr/>
          <p:nvPr/>
        </p:nvSpPr>
        <p:spPr>
          <a:xfrm>
            <a:off x="693370" y="1192930"/>
            <a:ext cx="18854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Diamètre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passage</a:t>
            </a:r>
            <a:endParaRPr lang="en-GB" sz="1400" dirty="0"/>
          </a:p>
        </p:txBody>
      </p:sp>
      <p:sp>
        <p:nvSpPr>
          <p:cNvPr id="18" name="Demi-tour 17"/>
          <p:cNvSpPr/>
          <p:nvPr/>
        </p:nvSpPr>
        <p:spPr>
          <a:xfrm rot="5400000" flipH="1">
            <a:off x="5760978" y="2236728"/>
            <a:ext cx="990599" cy="746243"/>
          </a:xfrm>
          <a:prstGeom prst="uturnArrow">
            <a:avLst>
              <a:gd name="adj1" fmla="val 17401"/>
              <a:gd name="adj2" fmla="val 25000"/>
              <a:gd name="adj3" fmla="val 25000"/>
              <a:gd name="adj4" fmla="val 43750"/>
              <a:gd name="adj5" fmla="val 100000"/>
            </a:avLst>
          </a:prstGeom>
          <a:gradFill flip="none" rotWithShape="1">
            <a:gsLst>
              <a:gs pos="0">
                <a:schemeClr val="accent2"/>
              </a:gs>
              <a:gs pos="99000">
                <a:schemeClr val="tx2">
                  <a:lumMod val="20000"/>
                  <a:lumOff val="8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smtClean="0">
              <a:solidFill>
                <a:schemeClr val="tx1"/>
              </a:solidFill>
            </a:endParaRPr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554493"/>
              </p:ext>
            </p:extLst>
          </p:nvPr>
        </p:nvGraphicFramePr>
        <p:xfrm>
          <a:off x="1066800" y="1885950"/>
          <a:ext cx="4796700" cy="2211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4255">
                  <a:extLst>
                    <a:ext uri="{9D8B030D-6E8A-4147-A177-3AD203B41FA5}">
                      <a16:colId xmlns:a16="http://schemas.microsoft.com/office/drawing/2014/main" val="3096981092"/>
                    </a:ext>
                  </a:extLst>
                </a:gridCol>
                <a:gridCol w="959340">
                  <a:extLst>
                    <a:ext uri="{9D8B030D-6E8A-4147-A177-3AD203B41FA5}">
                      <a16:colId xmlns:a16="http://schemas.microsoft.com/office/drawing/2014/main" val="2512458299"/>
                    </a:ext>
                  </a:extLst>
                </a:gridCol>
                <a:gridCol w="2093105">
                  <a:extLst>
                    <a:ext uri="{9D8B030D-6E8A-4147-A177-3AD203B41FA5}">
                      <a16:colId xmlns:a16="http://schemas.microsoft.com/office/drawing/2014/main" val="3676821293"/>
                    </a:ext>
                  </a:extLst>
                </a:gridCol>
              </a:tblGrid>
              <a:tr h="31528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FABRICANTS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Diamètre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Diamètre de passage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ctr"/>
                </a:tc>
                <a:extLst>
                  <a:ext uri="{0D108BD9-81ED-4DB2-BD59-A6C34878D82A}">
                    <a16:rowId xmlns:a16="http://schemas.microsoft.com/office/drawing/2014/main" val="3043931296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 dirty="0" err="1">
                          <a:effectLst/>
                        </a:rPr>
                        <a:t>Uponor</a:t>
                      </a:r>
                      <a:r>
                        <a:rPr lang="fr-FR" sz="1100" b="1" u="none" strike="noStrike" dirty="0">
                          <a:effectLst/>
                        </a:rPr>
                        <a:t> S-</a:t>
                      </a:r>
                      <a:r>
                        <a:rPr lang="fr-FR" sz="1100" b="1" u="none" strike="noStrike" dirty="0" err="1">
                          <a:effectLst/>
                        </a:rPr>
                        <a:t>Press</a:t>
                      </a:r>
                      <a:r>
                        <a:rPr lang="fr-FR" sz="1100" b="1" u="none" strike="noStrike" dirty="0">
                          <a:effectLst/>
                        </a:rPr>
                        <a:t> Plus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u="none" strike="noStrike" dirty="0">
                          <a:effectLst/>
                        </a:rPr>
                        <a:t>16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u="none" strike="noStrike" dirty="0">
                          <a:effectLst/>
                        </a:rPr>
                        <a:t>0,80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574299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Nicoll</a:t>
                      </a:r>
                      <a:r>
                        <a:rPr lang="fr-FR" sz="1100" u="none" strike="noStrike" dirty="0">
                          <a:effectLst/>
                        </a:rPr>
                        <a:t> 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smtClean="0">
                          <a:effectLst/>
                        </a:rPr>
                        <a:t>0,80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2959077698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Comap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0,74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663674458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>
                          <a:effectLst/>
                        </a:rPr>
                        <a:t>Uponor S-Press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u="none" strike="noStrike">
                          <a:effectLst/>
                        </a:rPr>
                        <a:t>16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u="none" strike="noStrike" dirty="0">
                          <a:effectLst/>
                        </a:rPr>
                        <a:t>0,71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188087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RBM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0,71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1239231745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Wavin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0,68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167350034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Valsir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0,67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855880016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 smtClean="0">
                          <a:effectLst/>
                        </a:rPr>
                        <a:t>Geberit</a:t>
                      </a:r>
                      <a:r>
                        <a:rPr lang="fr-FR" sz="1100" u="none" strike="noStrike" dirty="0" smtClean="0">
                          <a:effectLst/>
                        </a:rPr>
                        <a:t> </a:t>
                      </a:r>
                      <a:r>
                        <a:rPr lang="fr-FR" sz="1100" u="none" strike="noStrike" dirty="0" err="1" smtClean="0">
                          <a:effectLst/>
                        </a:rPr>
                        <a:t>Volex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0,66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1628865606"/>
                  </a:ext>
                </a:extLst>
              </a:tr>
            </a:tbl>
          </a:graphicData>
        </a:graphic>
      </p:graphicFrame>
      <p:sp>
        <p:nvSpPr>
          <p:cNvPr id="20" name="ZoneTexte 19"/>
          <p:cNvSpPr txBox="1"/>
          <p:nvPr/>
        </p:nvSpPr>
        <p:spPr>
          <a:xfrm>
            <a:off x="6626018" y="2401598"/>
            <a:ext cx="1143000" cy="497573"/>
          </a:xfrm>
          <a:prstGeom prst="round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2"/>
                </a:solidFill>
              </a:rPr>
              <a:t>+28% </a:t>
            </a:r>
            <a:r>
              <a:rPr lang="fr-FR" sz="1050" dirty="0" smtClean="0">
                <a:solidFill>
                  <a:schemeClr val="tx2"/>
                </a:solidFill>
              </a:rPr>
              <a:t> passage libre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7302238" y="410212"/>
            <a:ext cx="1185085" cy="983841"/>
            <a:chOff x="7772400" y="268287"/>
            <a:chExt cx="1185085" cy="983841"/>
          </a:xfrm>
        </p:grpSpPr>
        <p:pic>
          <p:nvPicPr>
            <p:cNvPr id="14" name="8A6F8AE5-5E4C-451A-9ACE-3DD932FC36A9" descr="image1.jpe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016" t="26229" r="29927" b="8758"/>
            <a:stretch/>
          </p:blipFill>
          <p:spPr bwMode="auto">
            <a:xfrm>
              <a:off x="7772400" y="268287"/>
              <a:ext cx="1185085" cy="98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ZoneTexte 20"/>
            <p:cNvSpPr txBox="1"/>
            <p:nvPr/>
          </p:nvSpPr>
          <p:spPr>
            <a:xfrm>
              <a:off x="7860714" y="975364"/>
              <a:ext cx="708216" cy="19581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fr-FR" sz="800" b="1" dirty="0" smtClean="0">
                  <a:solidFill>
                    <a:schemeClr val="bg1"/>
                  </a:solidFill>
                </a:rPr>
                <a:t>EFFICACE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8333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S-</a:t>
            </a:r>
            <a:r>
              <a:rPr lang="fr-FR" dirty="0" err="1" smtClean="0"/>
              <a:t>Press</a:t>
            </a:r>
            <a:r>
              <a:rPr lang="fr-FR" dirty="0" smtClean="0"/>
              <a:t> Plus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5" y="627534"/>
            <a:ext cx="8389814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>
                <a:solidFill>
                  <a:srgbClr val="0062C8"/>
                </a:solidFill>
              </a:rPr>
              <a:t>EFFICACE - Pertes de charge réduites</a:t>
            </a:r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568492"/>
              </p:ext>
            </p:extLst>
          </p:nvPr>
        </p:nvGraphicFramePr>
        <p:xfrm>
          <a:off x="1619672" y="2571750"/>
          <a:ext cx="6816725" cy="1600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3689">
                  <a:extLst>
                    <a:ext uri="{9D8B030D-6E8A-4147-A177-3AD203B41FA5}">
                      <a16:colId xmlns:a16="http://schemas.microsoft.com/office/drawing/2014/main" val="4218735034"/>
                    </a:ext>
                  </a:extLst>
                </a:gridCol>
                <a:gridCol w="1133259">
                  <a:extLst>
                    <a:ext uri="{9D8B030D-6E8A-4147-A177-3AD203B41FA5}">
                      <a16:colId xmlns:a16="http://schemas.microsoft.com/office/drawing/2014/main" val="1790484707"/>
                    </a:ext>
                  </a:extLst>
                </a:gridCol>
                <a:gridCol w="1133259">
                  <a:extLst>
                    <a:ext uri="{9D8B030D-6E8A-4147-A177-3AD203B41FA5}">
                      <a16:colId xmlns:a16="http://schemas.microsoft.com/office/drawing/2014/main" val="27206537"/>
                    </a:ext>
                  </a:extLst>
                </a:gridCol>
                <a:gridCol w="1240993">
                  <a:extLst>
                    <a:ext uri="{9D8B030D-6E8A-4147-A177-3AD203B41FA5}">
                      <a16:colId xmlns:a16="http://schemas.microsoft.com/office/drawing/2014/main" val="2321785185"/>
                    </a:ext>
                  </a:extLst>
                </a:gridCol>
                <a:gridCol w="1025525">
                  <a:extLst>
                    <a:ext uri="{9D8B030D-6E8A-4147-A177-3AD203B41FA5}">
                      <a16:colId xmlns:a16="http://schemas.microsoft.com/office/drawing/2014/main" val="419676388"/>
                    </a:ext>
                  </a:extLst>
                </a:gridCol>
              </a:tblGrid>
              <a:tr h="635396">
                <a:tc>
                  <a:txBody>
                    <a:bodyPr/>
                    <a:lstStyle/>
                    <a:p>
                      <a:pPr algn="l" fontAlgn="b"/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Pertes de charge </a:t>
                      </a:r>
                      <a:endParaRPr lang="fr-FR" sz="1200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fr-FR" sz="1200" b="0" u="none" strike="noStrike" dirty="0" smtClean="0">
                          <a:effectLst/>
                        </a:rPr>
                        <a:t>[</a:t>
                      </a:r>
                      <a:r>
                        <a:rPr lang="fr-FR" sz="1200" b="0" u="none" strike="noStrike" dirty="0">
                          <a:effectLst/>
                        </a:rPr>
                        <a:t>Pa]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Débit </a:t>
                      </a:r>
                      <a:endParaRPr lang="fr-FR" sz="1200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fr-FR" sz="1200" b="0" u="none" strike="noStrike" dirty="0" smtClean="0">
                          <a:effectLst/>
                        </a:rPr>
                        <a:t>[</a:t>
                      </a:r>
                      <a:r>
                        <a:rPr lang="fr-FR" sz="1200" b="0" u="none" strike="noStrike" dirty="0">
                          <a:effectLst/>
                        </a:rPr>
                        <a:t>L/min]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Durée de remplissage </a:t>
                      </a:r>
                      <a:r>
                        <a:rPr lang="fr-FR" sz="1200" b="0" u="none" strike="noStrike" dirty="0" smtClean="0">
                          <a:effectLst/>
                        </a:rPr>
                        <a:t>baignoire </a:t>
                      </a:r>
                      <a:r>
                        <a:rPr lang="fr-FR" sz="1200" b="0" u="none" strike="noStrike" dirty="0">
                          <a:effectLst/>
                        </a:rPr>
                        <a:t>160L [min]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Gain de temps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65797021"/>
                  </a:ext>
                </a:extLst>
              </a:tr>
              <a:tr h="214757"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fr-FR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Raccord à sertir radial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3231434"/>
                  </a:ext>
                </a:extLst>
              </a:tr>
              <a:tr h="214757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u="none" strike="noStrike" dirty="0">
                          <a:effectLst/>
                        </a:rPr>
                        <a:t>S-</a:t>
                      </a:r>
                      <a:r>
                        <a:rPr lang="fr-FR" sz="1000" b="0" u="none" strike="noStrike" dirty="0" err="1">
                          <a:effectLst/>
                        </a:rPr>
                        <a:t>Press</a:t>
                      </a:r>
                      <a:r>
                        <a:rPr lang="fr-FR" sz="1000" b="0" u="none" strike="noStrike" dirty="0">
                          <a:effectLst/>
                        </a:rPr>
                        <a:t> Plus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u="none" strike="noStrike" dirty="0">
                          <a:effectLst/>
                        </a:rPr>
                        <a:t>1385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u="none" strike="noStrike" dirty="0">
                          <a:effectLst/>
                        </a:rPr>
                        <a:t>21,32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u="none" strike="noStrike" dirty="0">
                          <a:effectLst/>
                        </a:rPr>
                        <a:t>7,50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u="none" strike="noStrike" dirty="0">
                          <a:effectLst/>
                        </a:rPr>
                        <a:t>20%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356300"/>
                  </a:ext>
                </a:extLst>
              </a:tr>
              <a:tr h="214757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Meilleur</a:t>
                      </a:r>
                      <a:r>
                        <a:rPr lang="fr-FR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concurrent testé 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1415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19,8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8,08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13%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67827942"/>
                  </a:ext>
                </a:extLst>
              </a:tr>
              <a:tr h="214757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 dirty="0" smtClean="0">
                          <a:effectLst/>
                        </a:rPr>
                        <a:t>Pire concurrent testé 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1519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17,16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0%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5713222"/>
                  </a:ext>
                </a:extLst>
              </a:tr>
            </a:tbl>
          </a:graphicData>
        </a:graphic>
      </p:graphicFrame>
      <p:pic>
        <p:nvPicPr>
          <p:cNvPr id="1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56" y="1519367"/>
            <a:ext cx="1814631" cy="1365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7784" y="15180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Installation type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salle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bain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remplissage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d’une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baignoire</a:t>
            </a:r>
            <a:endParaRPr lang="en-GB" sz="1400" dirty="0"/>
          </a:p>
        </p:txBody>
      </p:sp>
      <p:grpSp>
        <p:nvGrpSpPr>
          <p:cNvPr id="16" name="Groupe 15"/>
          <p:cNvGrpSpPr/>
          <p:nvPr/>
        </p:nvGrpSpPr>
        <p:grpSpPr>
          <a:xfrm>
            <a:off x="7302238" y="410212"/>
            <a:ext cx="1185085" cy="983841"/>
            <a:chOff x="7772400" y="268287"/>
            <a:chExt cx="1185085" cy="983841"/>
          </a:xfrm>
        </p:grpSpPr>
        <p:pic>
          <p:nvPicPr>
            <p:cNvPr id="17" name="8A6F8AE5-5E4C-451A-9ACE-3DD932FC36A9" descr="image1.jpe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016" t="26229" r="29927" b="8758"/>
            <a:stretch/>
          </p:blipFill>
          <p:spPr bwMode="auto">
            <a:xfrm>
              <a:off x="7772400" y="268287"/>
              <a:ext cx="1185085" cy="98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ZoneTexte 17"/>
            <p:cNvSpPr txBox="1"/>
            <p:nvPr/>
          </p:nvSpPr>
          <p:spPr>
            <a:xfrm>
              <a:off x="7860714" y="975364"/>
              <a:ext cx="708216" cy="19581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fr-FR" sz="800" b="1" dirty="0" smtClean="0">
                  <a:solidFill>
                    <a:schemeClr val="bg1"/>
                  </a:solidFill>
                </a:rPr>
                <a:t>EFFICACE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436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</p:spPr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Partenariat Uponor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" y="0"/>
            <a:ext cx="9144000" cy="51435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682114" y="2709656"/>
            <a:ext cx="3469506" cy="96525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QR CODE :</a:t>
            </a:r>
          </a:p>
          <a:p>
            <a:pPr marL="542925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Guide </a:t>
            </a:r>
            <a:r>
              <a:rPr lang="en-US" sz="1400" dirty="0" err="1" smtClean="0">
                <a:solidFill>
                  <a:schemeClr val="bg1"/>
                </a:solidFill>
              </a:rPr>
              <a:t>d’installation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542925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1"/>
                </a:solidFill>
              </a:rPr>
              <a:t>Données</a:t>
            </a:r>
            <a:r>
              <a:rPr lang="en-US" sz="1400" dirty="0" smtClean="0">
                <a:solidFill>
                  <a:schemeClr val="bg1"/>
                </a:solidFill>
              </a:rPr>
              <a:t> des </a:t>
            </a:r>
            <a:r>
              <a:rPr lang="en-US" sz="1400" dirty="0" err="1" smtClean="0">
                <a:solidFill>
                  <a:schemeClr val="bg1"/>
                </a:solidFill>
              </a:rPr>
              <a:t>projets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542925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1"/>
                </a:solidFill>
              </a:rPr>
              <a:t>Accès</a:t>
            </a:r>
            <a:r>
              <a:rPr lang="en-US" sz="1400" dirty="0" smtClean="0">
                <a:solidFill>
                  <a:schemeClr val="bg1"/>
                </a:solidFill>
              </a:rPr>
              <a:t> à la </a:t>
            </a:r>
            <a:r>
              <a:rPr lang="en-US" sz="1400" dirty="0" err="1" smtClean="0">
                <a:solidFill>
                  <a:schemeClr val="bg1"/>
                </a:solidFill>
              </a:rPr>
              <a:t>gamme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complète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15" name="CasellaDiTesto 10"/>
          <p:cNvSpPr txBox="1"/>
          <p:nvPr/>
        </p:nvSpPr>
        <p:spPr>
          <a:xfrm>
            <a:off x="6167895" y="829084"/>
            <a:ext cx="2823705" cy="74981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INSTALLATION DESIGN :</a:t>
            </a:r>
          </a:p>
          <a:p>
            <a:pPr marL="542925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1"/>
                </a:solidFill>
              </a:rPr>
              <a:t>Etamage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-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renforce</a:t>
            </a:r>
            <a:r>
              <a:rPr lang="en-US" sz="1400" dirty="0" smtClean="0">
                <a:solidFill>
                  <a:schemeClr val="bg1"/>
                </a:solidFill>
              </a:rPr>
              <a:t> la résistance à la corrosion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777269" y="4108385"/>
            <a:ext cx="3186419" cy="93447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100% COMPATIBLE AVEC LES CONDUITS ET RACCORDS ACTUELS </a:t>
            </a:r>
            <a:r>
              <a:rPr lang="en-US" sz="1200" dirty="0">
                <a:solidFill>
                  <a:schemeClr val="bg1"/>
                </a:solidFill>
              </a:rPr>
              <a:t>(conserve le </a:t>
            </a:r>
            <a:r>
              <a:rPr lang="en-US" sz="1200" dirty="0" err="1">
                <a:solidFill>
                  <a:schemeClr val="bg1"/>
                </a:solidFill>
              </a:rPr>
              <a:t>profil</a:t>
            </a:r>
            <a:r>
              <a:rPr lang="en-US" sz="1200" dirty="0">
                <a:solidFill>
                  <a:schemeClr val="bg1"/>
                </a:solidFill>
              </a:rPr>
              <a:t> U)</a:t>
            </a:r>
          </a:p>
          <a:p>
            <a:endParaRPr lang="fr-FR" sz="1400" dirty="0" smtClean="0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381000" y="462397"/>
            <a:ext cx="5181600" cy="12192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chemeClr val="bg1"/>
                </a:solidFill>
              </a:rPr>
              <a:t>SMART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Design et intelligent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CasellaDiTesto 10"/>
          <p:cNvSpPr txBox="1"/>
          <p:nvPr/>
        </p:nvSpPr>
        <p:spPr>
          <a:xfrm>
            <a:off x="6167895" y="1993609"/>
            <a:ext cx="2823705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VISIBILITE CHEZ LES DISTRIBUTEURS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0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</p:spPr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Partenariat Uponor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" r="68"/>
          <a:stretch>
            <a:fillRect/>
          </a:stretch>
        </p:blipFill>
        <p:spPr>
          <a:xfrm>
            <a:off x="-67375" y="-3007"/>
            <a:ext cx="9286951" cy="514350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381000" y="361950"/>
            <a:ext cx="7391400" cy="12548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chemeClr val="bg1"/>
                </a:solidFill>
              </a:rPr>
              <a:t>LE RACCORD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SANS COMPROMIS</a:t>
            </a:r>
          </a:p>
          <a:p>
            <a:endParaRPr lang="en-US" sz="105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8" name="Elbow Connector 6"/>
          <p:cNvCxnSpPr/>
          <p:nvPr/>
        </p:nvCxnSpPr>
        <p:spPr>
          <a:xfrm>
            <a:off x="256675" y="2035163"/>
            <a:ext cx="4271300" cy="92241"/>
          </a:xfrm>
          <a:prstGeom prst="bentConnector3">
            <a:avLst>
              <a:gd name="adj1" fmla="val 99802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/>
        </p:nvSpPr>
        <p:spPr>
          <a:xfrm>
            <a:off x="218759" y="1747016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Laiton</a:t>
            </a:r>
            <a:r>
              <a:rPr lang="en-US" sz="1400" dirty="0" smtClean="0">
                <a:solidFill>
                  <a:schemeClr val="bg1"/>
                </a:solidFill>
              </a:rPr>
              <a:t> DR</a:t>
            </a:r>
          </a:p>
        </p:txBody>
      </p:sp>
      <p:sp>
        <p:nvSpPr>
          <p:cNvPr id="10" name="TextBox 21"/>
          <p:cNvSpPr txBox="1"/>
          <p:nvPr/>
        </p:nvSpPr>
        <p:spPr>
          <a:xfrm>
            <a:off x="218759" y="2162507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Douille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Inox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cxnSp>
        <p:nvCxnSpPr>
          <p:cNvPr id="11" name="Elbow Connector 22"/>
          <p:cNvCxnSpPr/>
          <p:nvPr/>
        </p:nvCxnSpPr>
        <p:spPr>
          <a:xfrm flipV="1">
            <a:off x="5334000" y="1245720"/>
            <a:ext cx="3276600" cy="288569"/>
          </a:xfrm>
          <a:prstGeom prst="bentConnector3">
            <a:avLst>
              <a:gd name="adj1" fmla="val 355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6"/>
          <p:cNvCxnSpPr/>
          <p:nvPr/>
        </p:nvCxnSpPr>
        <p:spPr>
          <a:xfrm>
            <a:off x="256675" y="2447257"/>
            <a:ext cx="3962400" cy="53643"/>
          </a:xfrm>
          <a:prstGeom prst="bentConnector3">
            <a:avLst>
              <a:gd name="adj1" fmla="val 100283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1"/>
          <p:cNvSpPr txBox="1"/>
          <p:nvPr/>
        </p:nvSpPr>
        <p:spPr>
          <a:xfrm>
            <a:off x="218759" y="1382782"/>
            <a:ext cx="3006725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RESISTANT</a:t>
            </a:r>
          </a:p>
        </p:txBody>
      </p:sp>
      <p:sp>
        <p:nvSpPr>
          <p:cNvPr id="19" name="TextBox 21"/>
          <p:cNvSpPr txBox="1"/>
          <p:nvPr/>
        </p:nvSpPr>
        <p:spPr>
          <a:xfrm>
            <a:off x="5638800" y="602459"/>
            <a:ext cx="3006725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</a:rPr>
              <a:t>FIABLE</a:t>
            </a:r>
          </a:p>
        </p:txBody>
      </p:sp>
      <p:sp>
        <p:nvSpPr>
          <p:cNvPr id="22" name="TextBox 9"/>
          <p:cNvSpPr txBox="1"/>
          <p:nvPr/>
        </p:nvSpPr>
        <p:spPr>
          <a:xfrm>
            <a:off x="5655977" y="957571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Indicateur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de </a:t>
            </a:r>
            <a:r>
              <a:rPr lang="en-US" sz="1400" dirty="0" err="1" smtClean="0">
                <a:solidFill>
                  <a:schemeClr val="bg1"/>
                </a:solidFill>
              </a:rPr>
              <a:t>sertissage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23" name="TextBox 9"/>
          <p:cNvSpPr txBox="1"/>
          <p:nvPr/>
        </p:nvSpPr>
        <p:spPr>
          <a:xfrm>
            <a:off x="5655977" y="1351409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Emplacement de la </a:t>
            </a:r>
            <a:r>
              <a:rPr lang="en-US" sz="1400" dirty="0" err="1" smtClean="0">
                <a:solidFill>
                  <a:schemeClr val="bg1"/>
                </a:solidFill>
              </a:rPr>
              <a:t>mâchoire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24" name="TextBox 9"/>
          <p:cNvSpPr txBox="1"/>
          <p:nvPr/>
        </p:nvSpPr>
        <p:spPr>
          <a:xfrm>
            <a:off x="5629926" y="1722461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Lisibilité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diamètre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5625785" y="2126803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Témoin</a:t>
            </a:r>
            <a:r>
              <a:rPr lang="en-US" sz="1400" dirty="0" smtClean="0">
                <a:solidFill>
                  <a:schemeClr val="bg1"/>
                </a:solidFill>
              </a:rPr>
              <a:t> de position</a:t>
            </a:r>
          </a:p>
        </p:txBody>
      </p:sp>
      <p:sp>
        <p:nvSpPr>
          <p:cNvPr id="27" name="TextBox 21"/>
          <p:cNvSpPr txBox="1"/>
          <p:nvPr/>
        </p:nvSpPr>
        <p:spPr>
          <a:xfrm>
            <a:off x="264698" y="3014926"/>
            <a:ext cx="3006725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EFFICACE</a:t>
            </a:r>
          </a:p>
        </p:txBody>
      </p:sp>
      <p:sp>
        <p:nvSpPr>
          <p:cNvPr id="38" name="TextBox 9"/>
          <p:cNvSpPr txBox="1"/>
          <p:nvPr/>
        </p:nvSpPr>
        <p:spPr>
          <a:xfrm>
            <a:off x="259885" y="3383765"/>
            <a:ext cx="3006725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Jusqu’à</a:t>
            </a:r>
            <a:r>
              <a:rPr lang="en-US" sz="1400" dirty="0" smtClean="0">
                <a:solidFill>
                  <a:schemeClr val="bg1"/>
                </a:solidFill>
              </a:rPr>
              <a:t> 60%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de </a:t>
            </a:r>
            <a:r>
              <a:rPr lang="en-US" sz="1400" dirty="0" err="1" smtClean="0">
                <a:solidFill>
                  <a:schemeClr val="bg1"/>
                </a:solidFill>
              </a:rPr>
              <a:t>pertes</a:t>
            </a:r>
            <a:r>
              <a:rPr lang="en-US" sz="1400" dirty="0" smtClean="0">
                <a:solidFill>
                  <a:schemeClr val="bg1"/>
                </a:solidFill>
              </a:rPr>
              <a:t> de charge </a:t>
            </a:r>
            <a:r>
              <a:rPr lang="en-US" sz="1400" dirty="0" err="1" smtClean="0">
                <a:solidFill>
                  <a:schemeClr val="bg1"/>
                </a:solidFill>
              </a:rPr>
              <a:t>en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moins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39" name="TextBox 9"/>
          <p:cNvSpPr txBox="1"/>
          <p:nvPr/>
        </p:nvSpPr>
        <p:spPr>
          <a:xfrm>
            <a:off x="266755" y="3984852"/>
            <a:ext cx="3006725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Installation </a:t>
            </a:r>
            <a:r>
              <a:rPr lang="en-US" sz="1400" dirty="0" err="1" smtClean="0">
                <a:solidFill>
                  <a:schemeClr val="bg1"/>
                </a:solidFill>
              </a:rPr>
              <a:t>rapide</a:t>
            </a:r>
            <a:r>
              <a:rPr lang="en-US" sz="1400" dirty="0" smtClean="0">
                <a:solidFill>
                  <a:schemeClr val="bg1"/>
                </a:solidFill>
              </a:rPr>
              <a:t> :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pas </a:t>
            </a:r>
            <a:r>
              <a:rPr lang="en-US" sz="1400" dirty="0" err="1" smtClean="0">
                <a:solidFill>
                  <a:schemeClr val="bg1"/>
                </a:solidFill>
              </a:rPr>
              <a:t>d’ébavurage</a:t>
            </a:r>
            <a:r>
              <a:rPr lang="en-US" sz="1400" dirty="0" smtClean="0">
                <a:solidFill>
                  <a:schemeClr val="bg1"/>
                </a:solidFill>
              </a:rPr>
              <a:t>/ pas de </a:t>
            </a:r>
            <a:r>
              <a:rPr lang="en-US" sz="1400" dirty="0" err="1" smtClean="0">
                <a:solidFill>
                  <a:schemeClr val="bg1"/>
                </a:solidFill>
              </a:rPr>
              <a:t>calibrage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cxnSp>
        <p:nvCxnSpPr>
          <p:cNvPr id="40" name="Elbow Connector 6"/>
          <p:cNvCxnSpPr/>
          <p:nvPr/>
        </p:nvCxnSpPr>
        <p:spPr>
          <a:xfrm flipV="1">
            <a:off x="299166" y="3879864"/>
            <a:ext cx="2972257" cy="608578"/>
          </a:xfrm>
          <a:prstGeom prst="bentConnector3">
            <a:avLst>
              <a:gd name="adj1" fmla="val 9986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6"/>
          <p:cNvCxnSpPr/>
          <p:nvPr/>
        </p:nvCxnSpPr>
        <p:spPr>
          <a:xfrm flipV="1">
            <a:off x="305103" y="3535377"/>
            <a:ext cx="2794049" cy="346403"/>
          </a:xfrm>
          <a:prstGeom prst="bentConnector3">
            <a:avLst>
              <a:gd name="adj1" fmla="val 99654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21"/>
          <p:cNvSpPr txBox="1"/>
          <p:nvPr/>
        </p:nvSpPr>
        <p:spPr>
          <a:xfrm>
            <a:off x="5562600" y="2978639"/>
            <a:ext cx="3006725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</a:rPr>
              <a:t>SMART</a:t>
            </a:r>
          </a:p>
        </p:txBody>
      </p:sp>
      <p:sp>
        <p:nvSpPr>
          <p:cNvPr id="57" name="TextBox 9"/>
          <p:cNvSpPr txBox="1"/>
          <p:nvPr/>
        </p:nvSpPr>
        <p:spPr>
          <a:xfrm>
            <a:off x="5590453" y="3735790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QR Code</a:t>
            </a:r>
          </a:p>
        </p:txBody>
      </p:sp>
      <p:sp>
        <p:nvSpPr>
          <p:cNvPr id="58" name="TextBox 9"/>
          <p:cNvSpPr txBox="1"/>
          <p:nvPr/>
        </p:nvSpPr>
        <p:spPr>
          <a:xfrm>
            <a:off x="4860033" y="4072191"/>
            <a:ext cx="3750568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100% Compatible avec </a:t>
            </a:r>
            <a:r>
              <a:rPr lang="en-US" sz="1400" dirty="0" err="1" smtClean="0">
                <a:solidFill>
                  <a:schemeClr val="bg1"/>
                </a:solidFill>
              </a:rPr>
              <a:t>gammes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actuelles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59" name="TextBox 9"/>
          <p:cNvSpPr txBox="1"/>
          <p:nvPr/>
        </p:nvSpPr>
        <p:spPr>
          <a:xfrm>
            <a:off x="5550568" y="3366871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Etamage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cxnSp>
        <p:nvCxnSpPr>
          <p:cNvPr id="63" name="Elbow Connector 22"/>
          <p:cNvCxnSpPr/>
          <p:nvPr/>
        </p:nvCxnSpPr>
        <p:spPr>
          <a:xfrm flipV="1">
            <a:off x="5207651" y="1686400"/>
            <a:ext cx="3429000" cy="636243"/>
          </a:xfrm>
          <a:prstGeom prst="bentConnector3">
            <a:avLst>
              <a:gd name="adj1" fmla="val 316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22"/>
          <p:cNvCxnSpPr/>
          <p:nvPr/>
        </p:nvCxnSpPr>
        <p:spPr>
          <a:xfrm>
            <a:off x="5867400" y="2028650"/>
            <a:ext cx="2729778" cy="4138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22"/>
          <p:cNvCxnSpPr/>
          <p:nvPr/>
        </p:nvCxnSpPr>
        <p:spPr>
          <a:xfrm>
            <a:off x="5410200" y="2289946"/>
            <a:ext cx="3200400" cy="143376"/>
          </a:xfrm>
          <a:prstGeom prst="bentConnector3">
            <a:avLst>
              <a:gd name="adj1" fmla="val 75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22"/>
          <p:cNvCxnSpPr/>
          <p:nvPr/>
        </p:nvCxnSpPr>
        <p:spPr>
          <a:xfrm>
            <a:off x="5029200" y="2954007"/>
            <a:ext cx="3524082" cy="740124"/>
          </a:xfrm>
          <a:prstGeom prst="bentConnector3">
            <a:avLst>
              <a:gd name="adj1" fmla="val -256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asellaDiTesto 9"/>
          <p:cNvSpPr txBox="1"/>
          <p:nvPr/>
        </p:nvSpPr>
        <p:spPr>
          <a:xfrm>
            <a:off x="299166" y="4518425"/>
            <a:ext cx="2550534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R</a:t>
            </a:r>
            <a:r>
              <a:rPr lang="en-US" sz="1400" dirty="0" err="1" smtClean="0">
                <a:solidFill>
                  <a:schemeClr val="bg1"/>
                </a:solidFill>
              </a:rPr>
              <a:t>epositionnement</a:t>
            </a:r>
            <a:r>
              <a:rPr lang="en-US" sz="1400" dirty="0" smtClean="0">
                <a:solidFill>
                  <a:schemeClr val="bg1"/>
                </a:solidFill>
              </a:rPr>
              <a:t> des tubes après </a:t>
            </a:r>
            <a:r>
              <a:rPr lang="en-US" sz="1400" dirty="0" err="1" smtClean="0">
                <a:solidFill>
                  <a:schemeClr val="bg1"/>
                </a:solidFill>
              </a:rPr>
              <a:t>sertissage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611560" y="1347614"/>
            <a:ext cx="7991737" cy="1231549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Planning lancement produits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5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triped Right Arrow 125"/>
          <p:cNvSpPr/>
          <p:nvPr/>
        </p:nvSpPr>
        <p:spPr>
          <a:xfrm>
            <a:off x="448282" y="832301"/>
            <a:ext cx="8568952" cy="485719"/>
          </a:xfrm>
          <a:prstGeom prst="striped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Planning </a:t>
            </a:r>
            <a:r>
              <a:rPr lang="en-GB" dirty="0" err="1" smtClean="0"/>
              <a:t>lancement</a:t>
            </a:r>
            <a:r>
              <a:rPr lang="en-GB" dirty="0" smtClean="0"/>
              <a:t> </a:t>
            </a:r>
            <a:r>
              <a:rPr lang="en-GB" dirty="0" err="1" smtClean="0"/>
              <a:t>produits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5679" y="4796804"/>
            <a:ext cx="1092662" cy="150971"/>
          </a:xfrm>
        </p:spPr>
        <p:txBody>
          <a:bodyPr/>
          <a:lstStyle/>
          <a:p>
            <a:pPr algn="ctr"/>
            <a:fld id="{519627F3-1783-43AB-82A8-78198EE92140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9" name="Date Placeholder 4"/>
          <p:cNvSpPr txBox="1">
            <a:spLocks/>
          </p:cNvSpPr>
          <p:nvPr/>
        </p:nvSpPr>
        <p:spPr>
          <a:xfrm>
            <a:off x="865679" y="4725035"/>
            <a:ext cx="1092662" cy="150971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685783" rtl="0" eaLnBrk="1" latinLnBrk="0" hangingPunct="1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9627F3-1783-43AB-82A8-78198EE92140}" type="datetime4">
              <a:rPr lang="en-GB" smtClean="0"/>
              <a:pPr algn="ctr"/>
              <a:t>06 March 2019</a:t>
            </a:fld>
            <a:endParaRPr lang="en-GB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/>
          </p:nvPr>
        </p:nvGraphicFramePr>
        <p:xfrm>
          <a:off x="779978" y="972622"/>
          <a:ext cx="7973622" cy="36457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6330">
                  <a:extLst>
                    <a:ext uri="{9D8B030D-6E8A-4147-A177-3AD203B41FA5}">
                      <a16:colId xmlns:a16="http://schemas.microsoft.com/office/drawing/2014/main" val="905840239"/>
                    </a:ext>
                  </a:extLst>
                </a:gridCol>
                <a:gridCol w="509628">
                  <a:extLst>
                    <a:ext uri="{9D8B030D-6E8A-4147-A177-3AD203B41FA5}">
                      <a16:colId xmlns:a16="http://schemas.microsoft.com/office/drawing/2014/main" val="2202271797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1792946632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1576850116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246734228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1622691214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3305252047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4083558316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3191078296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2436137640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1651913341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1940466676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1617243253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1804906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3902076328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548095577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3929100370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809890012"/>
                    </a:ext>
                  </a:extLst>
                </a:gridCol>
              </a:tblGrid>
              <a:tr h="189636">
                <a:tc gridSpan="6">
                  <a:txBody>
                    <a:bodyPr/>
                    <a:lstStyle/>
                    <a:p>
                      <a:pPr algn="ctr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8946138"/>
                  </a:ext>
                </a:extLst>
              </a:tr>
              <a:tr h="274035">
                <a:tc>
                  <a:txBody>
                    <a:bodyPr/>
                    <a:lstStyle/>
                    <a:p>
                      <a:r>
                        <a:rPr lang="fr-FR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Jul</a:t>
                      </a:r>
                      <a:endParaRPr lang="fr-FR" sz="9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Aug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Sep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Oct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Nov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Dez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Jan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Feb</a:t>
                      </a:r>
                      <a:r>
                        <a:rPr lang="fi-FI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Apr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Jun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Jul</a:t>
                      </a:r>
                      <a:endParaRPr lang="fr-FR" sz="9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Aug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Sep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Oct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Nov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Dez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57662"/>
                  </a:ext>
                </a:extLst>
              </a:tr>
              <a:tr h="314313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24886"/>
                  </a:ext>
                </a:extLst>
              </a:tr>
            </a:tbl>
          </a:graphicData>
        </a:graphic>
      </p:graphicFrame>
      <p:cxnSp>
        <p:nvCxnSpPr>
          <p:cNvPr id="14" name="Straight Connector 117"/>
          <p:cNvCxnSpPr/>
          <p:nvPr/>
        </p:nvCxnSpPr>
        <p:spPr>
          <a:xfrm flipH="1">
            <a:off x="4477942" y="1429344"/>
            <a:ext cx="1861" cy="318905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4438271" y="647327"/>
            <a:ext cx="643395" cy="459044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ISH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5034929" y="4288017"/>
            <a:ext cx="3729801" cy="450115"/>
            <a:chOff x="4876800" y="4173509"/>
            <a:chExt cx="3729801" cy="450115"/>
          </a:xfrm>
        </p:grpSpPr>
        <p:sp>
          <p:nvSpPr>
            <p:cNvPr id="18" name="TextBox 154"/>
            <p:cNvSpPr txBox="1"/>
            <p:nvPr/>
          </p:nvSpPr>
          <p:spPr>
            <a:xfrm>
              <a:off x="4876800" y="4282625"/>
              <a:ext cx="1980000" cy="2265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TextBox 154"/>
            <p:cNvSpPr txBox="1"/>
            <p:nvPr/>
          </p:nvSpPr>
          <p:spPr>
            <a:xfrm>
              <a:off x="6832773" y="4173509"/>
              <a:ext cx="1773828" cy="450115"/>
            </a:xfrm>
            <a:prstGeom prst="rightArrow">
              <a:avLst>
                <a:gd name="adj1" fmla="val 50000"/>
                <a:gd name="adj2" fmla="val 22711"/>
              </a:avLst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S-Press PPSU 63-75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143952" y="1394436"/>
            <a:ext cx="5010252" cy="450115"/>
            <a:chOff x="-7364" y="1400296"/>
            <a:chExt cx="5010252" cy="450115"/>
          </a:xfrm>
        </p:grpSpPr>
        <p:sp>
          <p:nvSpPr>
            <p:cNvPr id="21" name="TextBox 154"/>
            <p:cNvSpPr txBox="1"/>
            <p:nvPr/>
          </p:nvSpPr>
          <p:spPr>
            <a:xfrm>
              <a:off x="619257" y="1400296"/>
              <a:ext cx="4383631" cy="450115"/>
            </a:xfrm>
            <a:prstGeom prst="rightArrow">
              <a:avLst>
                <a:gd name="adj1" fmla="val 50000"/>
                <a:gd name="adj2" fmla="val 24994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S-Press non </a:t>
              </a:r>
              <a:r>
                <a:rPr kumimoji="0" lang="en-US" sz="1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étamé</a:t>
              </a: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16-32</a:t>
              </a:r>
            </a:p>
          </p:txBody>
        </p:sp>
        <p:sp>
          <p:nvSpPr>
            <p:cNvPr id="22" name="Rectangle à coins arrondis 21"/>
            <p:cNvSpPr/>
            <p:nvPr/>
          </p:nvSpPr>
          <p:spPr>
            <a:xfrm>
              <a:off x="-7364" y="1460641"/>
              <a:ext cx="586844" cy="329424"/>
            </a:xfrm>
            <a:prstGeom prst="roundRect">
              <a:avLst>
                <a:gd name="adj" fmla="val 10000"/>
              </a:avLst>
            </a:prstGeom>
            <a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4" name="TextBox 154"/>
          <p:cNvSpPr txBox="1"/>
          <p:nvPr/>
        </p:nvSpPr>
        <p:spPr>
          <a:xfrm>
            <a:off x="6995427" y="3215422"/>
            <a:ext cx="1754222" cy="450115"/>
          </a:xfrm>
          <a:prstGeom prst="rightArrow">
            <a:avLst>
              <a:gd name="adj1" fmla="val 50000"/>
              <a:gd name="adj2" fmla="val 22711"/>
            </a:avLst>
          </a:prstGeom>
          <a:solidFill>
            <a:schemeClr val="bg2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S-Press Plus PPSU 16-32</a:t>
            </a:r>
          </a:p>
        </p:txBody>
      </p:sp>
      <p:grpSp>
        <p:nvGrpSpPr>
          <p:cNvPr id="26" name="Groupe 25"/>
          <p:cNvGrpSpPr/>
          <p:nvPr/>
        </p:nvGrpSpPr>
        <p:grpSpPr>
          <a:xfrm>
            <a:off x="35496" y="2721698"/>
            <a:ext cx="6917498" cy="654352"/>
            <a:chOff x="-116767" y="3054473"/>
            <a:chExt cx="6917498" cy="654352"/>
          </a:xfrm>
        </p:grpSpPr>
        <p:sp>
          <p:nvSpPr>
            <p:cNvPr id="27" name="TextBox 154"/>
            <p:cNvSpPr txBox="1"/>
            <p:nvPr/>
          </p:nvSpPr>
          <p:spPr>
            <a:xfrm>
              <a:off x="615167" y="3175645"/>
              <a:ext cx="6185564" cy="450115"/>
            </a:xfrm>
            <a:prstGeom prst="rightArrow">
              <a:avLst>
                <a:gd name="adj1" fmla="val 46850"/>
                <a:gd name="adj2" fmla="val 25861"/>
              </a:avLst>
            </a:prstGeom>
            <a:solidFill>
              <a:schemeClr val="bg2"/>
            </a:solidFill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S-Press PPSU 16-32</a:t>
              </a:r>
            </a:p>
          </p:txBody>
        </p:sp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767" y="3054473"/>
              <a:ext cx="825573" cy="654352"/>
            </a:xfrm>
            <a:prstGeom prst="rect">
              <a:avLst/>
            </a:prstGeom>
          </p:spPr>
        </p:pic>
      </p:grpSp>
      <p:grpSp>
        <p:nvGrpSpPr>
          <p:cNvPr id="29" name="Groupe 28"/>
          <p:cNvGrpSpPr/>
          <p:nvPr/>
        </p:nvGrpSpPr>
        <p:grpSpPr>
          <a:xfrm>
            <a:off x="4539445" y="1873342"/>
            <a:ext cx="4210204" cy="450115"/>
            <a:chOff x="4343400" y="2058738"/>
            <a:chExt cx="4210204" cy="450115"/>
          </a:xfrm>
        </p:grpSpPr>
        <p:sp>
          <p:nvSpPr>
            <p:cNvPr id="30" name="TextBox 154"/>
            <p:cNvSpPr txBox="1"/>
            <p:nvPr/>
          </p:nvSpPr>
          <p:spPr>
            <a:xfrm>
              <a:off x="5105665" y="2058738"/>
              <a:ext cx="3447939" cy="450115"/>
            </a:xfrm>
            <a:prstGeom prst="rightArrow">
              <a:avLst>
                <a:gd name="adj1" fmla="val 50000"/>
                <a:gd name="adj2" fmla="val 22711"/>
              </a:avLst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S-Press Plus </a:t>
              </a:r>
              <a:r>
                <a:rPr kumimoji="0" lang="en-US" sz="1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étamé</a:t>
              </a: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16-32</a:t>
              </a:r>
            </a:p>
          </p:txBody>
        </p:sp>
        <p:sp>
          <p:nvSpPr>
            <p:cNvPr id="31" name="TextBox 154"/>
            <p:cNvSpPr txBox="1"/>
            <p:nvPr/>
          </p:nvSpPr>
          <p:spPr>
            <a:xfrm>
              <a:off x="4343400" y="2170373"/>
              <a:ext cx="792000" cy="2265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4567458" y="2323878"/>
            <a:ext cx="4162098" cy="549437"/>
            <a:chOff x="4433373" y="2547328"/>
            <a:chExt cx="4162098" cy="549437"/>
          </a:xfrm>
        </p:grpSpPr>
        <p:sp>
          <p:nvSpPr>
            <p:cNvPr id="35" name="TextBox 154"/>
            <p:cNvSpPr txBox="1"/>
            <p:nvPr/>
          </p:nvSpPr>
          <p:spPr>
            <a:xfrm>
              <a:off x="4433373" y="2576249"/>
              <a:ext cx="4162098" cy="470663"/>
            </a:xfrm>
            <a:prstGeom prst="rightArrow">
              <a:avLst>
                <a:gd name="adj1" fmla="val 50000"/>
                <a:gd name="adj2" fmla="val 22711"/>
              </a:avLst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                         40-50 + RISER </a:t>
              </a:r>
              <a:r>
                <a:rPr kumimoji="0" lang="en-US" sz="1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étamé</a:t>
              </a:r>
              <a:endPara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5101" y="2547328"/>
              <a:ext cx="588814" cy="549437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7945" y="2547328"/>
              <a:ext cx="628415" cy="487915"/>
            </a:xfrm>
            <a:prstGeom prst="rect">
              <a:avLst/>
            </a:prstGeom>
          </p:spPr>
        </p:pic>
      </p:grpSp>
      <p:grpSp>
        <p:nvGrpSpPr>
          <p:cNvPr id="38" name="Groupe 37"/>
          <p:cNvGrpSpPr/>
          <p:nvPr/>
        </p:nvGrpSpPr>
        <p:grpSpPr>
          <a:xfrm>
            <a:off x="115591" y="2319039"/>
            <a:ext cx="4994201" cy="534365"/>
            <a:chOff x="-18494" y="2542489"/>
            <a:chExt cx="4994201" cy="534365"/>
          </a:xfrm>
        </p:grpSpPr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494" y="2542489"/>
              <a:ext cx="610957" cy="534365"/>
            </a:xfrm>
            <a:prstGeom prst="rect">
              <a:avLst/>
            </a:prstGeom>
          </p:spPr>
        </p:pic>
        <p:sp>
          <p:nvSpPr>
            <p:cNvPr id="40" name="TextBox 154"/>
            <p:cNvSpPr txBox="1"/>
            <p:nvPr/>
          </p:nvSpPr>
          <p:spPr>
            <a:xfrm>
              <a:off x="608127" y="2588652"/>
              <a:ext cx="4367580" cy="450115"/>
            </a:xfrm>
            <a:prstGeom prst="rightArrow">
              <a:avLst>
                <a:gd name="adj1" fmla="val 50000"/>
                <a:gd name="adj2" fmla="val 22711"/>
              </a:avLst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40-50 + RISER non </a:t>
              </a:r>
              <a:r>
                <a:rPr kumimoji="0" lang="en-US" sz="1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étamé</a:t>
              </a:r>
              <a:endPara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1" name="Image 4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92466" y="4270658"/>
            <a:ext cx="615322" cy="403682"/>
          </a:xfrm>
          <a:prstGeom prst="rect">
            <a:avLst/>
          </a:prstGeom>
        </p:spPr>
      </p:pic>
      <p:grpSp>
        <p:nvGrpSpPr>
          <p:cNvPr id="42" name="Groupe 41"/>
          <p:cNvGrpSpPr/>
          <p:nvPr/>
        </p:nvGrpSpPr>
        <p:grpSpPr>
          <a:xfrm>
            <a:off x="37695" y="3642564"/>
            <a:ext cx="8691860" cy="654352"/>
            <a:chOff x="-116767" y="3054473"/>
            <a:chExt cx="8691860" cy="654352"/>
          </a:xfrm>
        </p:grpSpPr>
        <p:sp>
          <p:nvSpPr>
            <p:cNvPr id="43" name="TextBox 154"/>
            <p:cNvSpPr txBox="1"/>
            <p:nvPr/>
          </p:nvSpPr>
          <p:spPr>
            <a:xfrm>
              <a:off x="615166" y="3175645"/>
              <a:ext cx="7959927" cy="450115"/>
            </a:xfrm>
            <a:prstGeom prst="rightArrow">
              <a:avLst>
                <a:gd name="adj1" fmla="val 50000"/>
                <a:gd name="adj2" fmla="val 22711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S-Press PPSU 40-50</a:t>
              </a:r>
            </a:p>
          </p:txBody>
        </p:sp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767" y="3054473"/>
              <a:ext cx="825573" cy="654352"/>
            </a:xfrm>
            <a:prstGeom prst="rect">
              <a:avLst/>
            </a:prstGeom>
          </p:spPr>
        </p:pic>
      </p:grpSp>
      <p:pic>
        <p:nvPicPr>
          <p:cNvPr id="1026" name="Picture 2" descr="Kuvahaun tulos haulle ish frankfu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964" y="731739"/>
            <a:ext cx="301390" cy="30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704" y1="32460" x2="80159" y2="77581"/>
                        <a14:foregroundMark x1="23026" y1="27177" x2="76316" y2="78790"/>
                        <a14:foregroundMark x1="47368" y1="62903" x2="58068" y2="72460"/>
                        <a14:foregroundMark x1="65616" y1="53508" x2="90132" y2="67782"/>
                        <a14:foregroundMark x1="75416" y1="55726" x2="82445" y2="58790"/>
                        <a14:foregroundMark x1="3913" y1="21855" x2="15478" y2="39839"/>
                        <a14:foregroundMark x1="6025" y1="19194" x2="24238" y2="15726"/>
                        <a14:foregroundMark x1="17244" y1="10645" x2="26350" y2="34516"/>
                        <a14:foregroundMark x1="18802" y1="34315" x2="19183" y2="24113"/>
                        <a14:foregroundMark x1="11115" y1="15726" x2="27389" y2="6129"/>
                        <a14:foregroundMark x1="4086" y1="18185" x2="26350" y2="1250"/>
                        <a14:foregroundMark x1="8310" y1="14516" x2="5159" y2="17379"/>
                        <a14:foregroundMark x1="3740" y1="24718" x2="11461" y2="36573"/>
                        <a14:foregroundMark x1="11115" y1="27782" x2="19875" y2="36976"/>
                        <a14:foregroundMark x1="11288" y1="25121" x2="15997" y2="35121"/>
                        <a14:foregroundMark x1="51593" y1="40040" x2="39681" y2="59637"/>
                        <a14:foregroundMark x1="63677" y1="85121" x2="77355" y2="84919"/>
                        <a14:foregroundMark x1="68940" y1="88790" x2="79467" y2="88790"/>
                        <a14:foregroundMark x1="61046" y1="76573" x2="68421" y2="84718"/>
                        <a14:foregroundMark x1="65097" y1="75726" x2="67348" y2="80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851" y="1683018"/>
            <a:ext cx="722236" cy="6202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704" y1="32460" x2="80159" y2="77581"/>
                        <a14:foregroundMark x1="23026" y1="27177" x2="76316" y2="78790"/>
                        <a14:foregroundMark x1="47368" y1="62903" x2="58068" y2="72460"/>
                        <a14:foregroundMark x1="65616" y1="53508" x2="90132" y2="67782"/>
                        <a14:foregroundMark x1="75416" y1="55726" x2="82445" y2="58790"/>
                        <a14:foregroundMark x1="3913" y1="21855" x2="15478" y2="39839"/>
                        <a14:foregroundMark x1="6025" y1="19194" x2="24238" y2="15726"/>
                        <a14:foregroundMark x1="17244" y1="10645" x2="26350" y2="34516"/>
                        <a14:foregroundMark x1="18802" y1="34315" x2="19183" y2="24113"/>
                        <a14:foregroundMark x1="11115" y1="15726" x2="27389" y2="6129"/>
                        <a14:foregroundMark x1="4086" y1="18185" x2="26350" y2="1250"/>
                        <a14:foregroundMark x1="8310" y1="14516" x2="5159" y2="17379"/>
                        <a14:foregroundMark x1="3740" y1="24718" x2="11461" y2="36573"/>
                        <a14:foregroundMark x1="11115" y1="27782" x2="19875" y2="36976"/>
                        <a14:foregroundMark x1="11288" y1="25121" x2="15997" y2="35121"/>
                        <a14:foregroundMark x1="51593" y1="40040" x2="39681" y2="59637"/>
                        <a14:foregroundMark x1="63677" y1="85121" x2="77355" y2="84919"/>
                        <a14:foregroundMark x1="68940" y1="88790" x2="79467" y2="88790"/>
                        <a14:foregroundMark x1="61046" y1="76573" x2="68421" y2="84718"/>
                        <a14:foregroundMark x1="65097" y1="75726" x2="67348" y2="80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318" y="3166166"/>
            <a:ext cx="722236" cy="6202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</p:spPr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S-Press Plus - Présentation </a:t>
            </a:r>
            <a:r>
              <a:rPr lang="en-GB" sz="800" noProof="1">
                <a:solidFill>
                  <a:schemeClr val="bg1"/>
                </a:solidFill>
              </a:rPr>
              <a:t>Manager</a:t>
            </a:r>
          </a:p>
        </p:txBody>
      </p:sp>
    </p:spTree>
    <p:extLst>
      <p:ext uri="{BB962C8B-B14F-4D97-AF65-F5344CB8AC3E}">
        <p14:creationId xmlns:p14="http://schemas.microsoft.com/office/powerpoint/2010/main" val="261857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ctrTitle"/>
          </p:nvPr>
        </p:nvSpPr>
        <p:spPr>
          <a:xfrm>
            <a:off x="609600" y="971550"/>
            <a:ext cx="7991737" cy="1231549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Outils d’aide à la vente</a:t>
            </a:r>
          </a:p>
        </p:txBody>
      </p:sp>
    </p:spTree>
    <p:extLst>
      <p:ext uri="{BB962C8B-B14F-4D97-AF65-F5344CB8AC3E}">
        <p14:creationId xmlns:p14="http://schemas.microsoft.com/office/powerpoint/2010/main" val="311712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38" name="ZoneTexte 37"/>
          <p:cNvSpPr txBox="1"/>
          <p:nvPr/>
        </p:nvSpPr>
        <p:spPr>
          <a:xfrm>
            <a:off x="1330140" y="911827"/>
            <a:ext cx="3528392" cy="302735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endParaRPr lang="fr-FR" sz="1400" dirty="0"/>
          </a:p>
          <a:p>
            <a:r>
              <a:rPr lang="fr-FR" sz="2000" b="1" dirty="0" smtClean="0"/>
              <a:t>Outils</a:t>
            </a:r>
          </a:p>
          <a:p>
            <a:pPr marL="342900" indent="-342900">
              <a:buClr>
                <a:srgbClr val="0062C8"/>
              </a:buClr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Présentation produit</a:t>
            </a:r>
            <a:endParaRPr lang="fr-FR" sz="1600" dirty="0"/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Vidéos de présentation</a:t>
            </a:r>
            <a:endParaRPr lang="fr-FR" sz="1600" dirty="0"/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Additif Catalogue Multicouche</a:t>
            </a:r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Fiche technique S-</a:t>
            </a:r>
            <a:r>
              <a:rPr lang="fr-FR" sz="1600" dirty="0" err="1"/>
              <a:t>Press</a:t>
            </a:r>
            <a:r>
              <a:rPr lang="fr-FR" sz="1600" dirty="0"/>
              <a:t> Plus</a:t>
            </a:r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Vidéo </a:t>
            </a:r>
            <a:r>
              <a:rPr lang="fr-FR" sz="1600" dirty="0" smtClean="0"/>
              <a:t>d’installation</a:t>
            </a:r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CCTP, Avis technique</a:t>
            </a:r>
            <a:endParaRPr lang="fr-FR" sz="1600" dirty="0"/>
          </a:p>
        </p:txBody>
      </p:sp>
      <p:grpSp>
        <p:nvGrpSpPr>
          <p:cNvPr id="49" name="Groupe 48"/>
          <p:cNvGrpSpPr/>
          <p:nvPr/>
        </p:nvGrpSpPr>
        <p:grpSpPr>
          <a:xfrm>
            <a:off x="725226" y="1099838"/>
            <a:ext cx="487740" cy="487740"/>
            <a:chOff x="5294641" y="3667111"/>
            <a:chExt cx="487740" cy="487740"/>
          </a:xfrm>
        </p:grpSpPr>
        <p:sp>
          <p:nvSpPr>
            <p:cNvPr id="42" name="Ellipse 41"/>
            <p:cNvSpPr/>
            <p:nvPr/>
          </p:nvSpPr>
          <p:spPr>
            <a:xfrm>
              <a:off x="5294641" y="3667111"/>
              <a:ext cx="487740" cy="48774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00" smtClean="0"/>
            </a:p>
          </p:txBody>
        </p:sp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834" y="3781241"/>
              <a:ext cx="259480" cy="259480"/>
            </a:xfrm>
            <a:prstGeom prst="rect">
              <a:avLst/>
            </a:prstGeom>
          </p:spPr>
        </p:pic>
      </p:grpSp>
      <p:pic>
        <p:nvPicPr>
          <p:cNvPr id="15" name="Image 1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811" y="3412990"/>
            <a:ext cx="576064" cy="576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590" y="1427253"/>
            <a:ext cx="1008821" cy="1432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376" y="1427252"/>
            <a:ext cx="1018935" cy="143252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590" y="2950422"/>
            <a:ext cx="1044517" cy="150120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03" y="3989918"/>
            <a:ext cx="503261" cy="4321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611" y="3777860"/>
            <a:ext cx="422387" cy="422387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574675" y="268288"/>
            <a:ext cx="7994254" cy="827087"/>
          </a:xfrm>
        </p:spPr>
        <p:txBody>
          <a:bodyPr/>
          <a:lstStyle/>
          <a:p>
            <a:r>
              <a:rPr lang="fr-FR" dirty="0" smtClean="0"/>
              <a:t>Outils d’aide à la vente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417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65 -0.02655 L 0.02239 0.00586 C 0.01649 0.01265 0.00868 0.01512 0.00173 0.01234 C -0.00678 0.00926 -0.01268 0.00154 -0.01632 -0.00926 L -0.03351 -0.05803 " pathEditMode="relative" rAng="72000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609600" y="971550"/>
            <a:ext cx="7991737" cy="1231549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Offre de remboursement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Conquête</a:t>
            </a:r>
            <a:r>
              <a:rPr lang="en-GB" dirty="0" smtClean="0"/>
              <a:t> Nouveau client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5371980" y="3901226"/>
            <a:ext cx="3016444" cy="87292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dirty="0" smtClean="0">
                <a:solidFill>
                  <a:srgbClr val="0062C8"/>
                </a:solidFill>
              </a:rPr>
              <a:t>Remboursement de sur l’achat d’une mâchoire dans la limite de 100€ </a:t>
            </a:r>
          </a:p>
          <a:p>
            <a:pPr algn="ctr"/>
            <a:r>
              <a:rPr lang="fr-FR" sz="1000" i="1" dirty="0" smtClean="0">
                <a:solidFill>
                  <a:srgbClr val="0062C8"/>
                </a:solidFill>
              </a:rPr>
              <a:t>(pour les 200 premiers)</a:t>
            </a:r>
            <a:endParaRPr lang="fr-FR" i="1" dirty="0">
              <a:solidFill>
                <a:srgbClr val="0062C8"/>
              </a:solidFill>
            </a:endParaRPr>
          </a:p>
          <a:p>
            <a:pPr algn="ctr"/>
            <a:r>
              <a:rPr lang="fr-FR" sz="1400" dirty="0" smtClean="0">
                <a:solidFill>
                  <a:srgbClr val="0062C8"/>
                </a:solidFill>
              </a:rPr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599220" y="3901226"/>
            <a:ext cx="2232248" cy="108067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dirty="0" smtClean="0">
                <a:solidFill>
                  <a:srgbClr val="0062C8"/>
                </a:solidFill>
              </a:rPr>
              <a:t>Remboursement 200€ sur l’achat d’une minipipe32</a:t>
            </a:r>
          </a:p>
          <a:p>
            <a:pPr algn="ctr"/>
            <a:r>
              <a:rPr lang="fr-FR" sz="1050" i="1" dirty="0">
                <a:solidFill>
                  <a:srgbClr val="0062C8"/>
                </a:solidFill>
              </a:rPr>
              <a:t>(pour les 3</a:t>
            </a:r>
            <a:r>
              <a:rPr lang="fr-FR" sz="1050" i="1" dirty="0" smtClean="0">
                <a:solidFill>
                  <a:srgbClr val="0062C8"/>
                </a:solidFill>
              </a:rPr>
              <a:t>0 </a:t>
            </a:r>
            <a:r>
              <a:rPr lang="fr-FR" sz="1050" i="1" dirty="0">
                <a:solidFill>
                  <a:srgbClr val="0062C8"/>
                </a:solidFill>
              </a:rPr>
              <a:t>premiers)</a:t>
            </a:r>
          </a:p>
          <a:p>
            <a:pPr algn="ctr"/>
            <a:endParaRPr lang="fr-FR" dirty="0">
              <a:solidFill>
                <a:srgbClr val="0062C8"/>
              </a:solidFill>
            </a:endParaRPr>
          </a:p>
          <a:p>
            <a:pPr algn="ctr"/>
            <a:r>
              <a:rPr lang="fr-FR" sz="1400" dirty="0" smtClean="0">
                <a:solidFill>
                  <a:srgbClr val="0062C8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644243" y="862075"/>
            <a:ext cx="2017013" cy="9037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dirty="0" smtClean="0">
                <a:solidFill>
                  <a:srgbClr val="0062C8"/>
                </a:solidFill>
              </a:rPr>
              <a:t>OFFRE </a:t>
            </a:r>
            <a:r>
              <a:rPr lang="fr-FR" dirty="0">
                <a:solidFill>
                  <a:srgbClr val="0062C8"/>
                </a:solidFill>
              </a:rPr>
              <a:t>DE </a:t>
            </a:r>
            <a:r>
              <a:rPr lang="fr-FR" dirty="0" smtClean="0">
                <a:solidFill>
                  <a:srgbClr val="0062C8"/>
                </a:solidFill>
              </a:rPr>
              <a:t>REMBOURSEMENT</a:t>
            </a:r>
          </a:p>
          <a:p>
            <a:pPr algn="ctr"/>
            <a:r>
              <a:rPr lang="fr-FR" dirty="0" smtClean="0">
                <a:solidFill>
                  <a:srgbClr val="0062C8"/>
                </a:solidFill>
              </a:rPr>
              <a:t>PACKS START UP</a:t>
            </a:r>
          </a:p>
          <a:p>
            <a:pPr algn="ctr"/>
            <a:r>
              <a:rPr lang="fr-FR" b="1" dirty="0" smtClean="0">
                <a:solidFill>
                  <a:srgbClr val="0062C8"/>
                </a:solidFill>
                <a:sym typeface="Symbol" panose="05050102010706020507" pitchFamily="18" charset="2"/>
              </a:rPr>
              <a:t></a:t>
            </a:r>
            <a:r>
              <a:rPr lang="fr-FR" b="1" dirty="0" smtClean="0">
                <a:solidFill>
                  <a:srgbClr val="0062C8"/>
                </a:solidFill>
              </a:rPr>
              <a:t>16 et </a:t>
            </a:r>
            <a:r>
              <a:rPr lang="fr-FR" b="1" dirty="0" smtClean="0">
                <a:solidFill>
                  <a:srgbClr val="0062C8"/>
                </a:solidFill>
                <a:sym typeface="Symbol" panose="05050102010706020507" pitchFamily="18" charset="2"/>
              </a:rPr>
              <a:t></a:t>
            </a:r>
            <a:r>
              <a:rPr lang="fr-FR" b="1" dirty="0" smtClean="0">
                <a:solidFill>
                  <a:srgbClr val="0062C8"/>
                </a:solidFill>
              </a:rPr>
              <a:t>20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390804" y="897430"/>
            <a:ext cx="2853604" cy="9037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dirty="0">
                <a:solidFill>
                  <a:srgbClr val="0062C8"/>
                </a:solidFill>
              </a:rPr>
              <a:t>OFFRE DE </a:t>
            </a:r>
            <a:endParaRPr lang="fr-FR" dirty="0" smtClean="0">
              <a:solidFill>
                <a:srgbClr val="0062C8"/>
              </a:solidFill>
            </a:endParaRPr>
          </a:p>
          <a:p>
            <a:pPr algn="ctr"/>
            <a:r>
              <a:rPr lang="fr-FR" dirty="0" smtClean="0">
                <a:solidFill>
                  <a:srgbClr val="0062C8"/>
                </a:solidFill>
              </a:rPr>
              <a:t>REMBOURSEMENT</a:t>
            </a:r>
          </a:p>
          <a:p>
            <a:pPr algn="ctr"/>
            <a:r>
              <a:rPr lang="fr-FR" dirty="0" smtClean="0">
                <a:solidFill>
                  <a:srgbClr val="0062C8"/>
                </a:solidFill>
              </a:rPr>
              <a:t>PACKS START UP</a:t>
            </a:r>
          </a:p>
          <a:p>
            <a:pPr algn="ctr"/>
            <a:r>
              <a:rPr lang="fr-FR" b="1" dirty="0" smtClean="0">
                <a:solidFill>
                  <a:srgbClr val="0062C8"/>
                </a:solidFill>
                <a:sym typeface="Symbol" panose="05050102010706020507" pitchFamily="18" charset="2"/>
              </a:rPr>
              <a:t>1</a:t>
            </a:r>
            <a:r>
              <a:rPr lang="fr-FR" b="1" dirty="0" smtClean="0">
                <a:solidFill>
                  <a:srgbClr val="0062C8"/>
                </a:solidFill>
              </a:rPr>
              <a:t>6, </a:t>
            </a:r>
            <a:r>
              <a:rPr lang="fr-FR" b="1" dirty="0" smtClean="0">
                <a:solidFill>
                  <a:srgbClr val="0062C8"/>
                </a:solidFill>
                <a:sym typeface="Symbol" panose="05050102010706020507" pitchFamily="18" charset="2"/>
              </a:rPr>
              <a:t></a:t>
            </a:r>
            <a:r>
              <a:rPr lang="fr-FR" b="1" dirty="0" smtClean="0">
                <a:solidFill>
                  <a:srgbClr val="0062C8"/>
                </a:solidFill>
              </a:rPr>
              <a:t>20 ou 25</a:t>
            </a:r>
          </a:p>
        </p:txBody>
      </p:sp>
      <p:sp>
        <p:nvSpPr>
          <p:cNvPr id="6" name="Rectangle 5"/>
          <p:cNvSpPr/>
          <p:nvPr/>
        </p:nvSpPr>
        <p:spPr>
          <a:xfrm rot="20698821">
            <a:off x="261634" y="1149798"/>
            <a:ext cx="1555167" cy="612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Nouvel installateur en MLCP</a:t>
            </a:r>
          </a:p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(Ex. cuivre…)</a:t>
            </a:r>
            <a:endParaRPr lang="fr-FR" sz="1200" dirty="0" smtClean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20698821">
            <a:off x="4221211" y="1010555"/>
            <a:ext cx="1575364" cy="612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Nouvel Installeur UPONOR</a:t>
            </a:r>
          </a:p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(ex MLCP concurrent)</a:t>
            </a:r>
          </a:p>
        </p:txBody>
      </p:sp>
      <p:sp>
        <p:nvSpPr>
          <p:cNvPr id="18" name="Ellipse 17"/>
          <p:cNvSpPr/>
          <p:nvPr/>
        </p:nvSpPr>
        <p:spPr>
          <a:xfrm>
            <a:off x="7652036" y="283957"/>
            <a:ext cx="736387" cy="736387"/>
          </a:xfrm>
          <a:prstGeom prst="ellipse">
            <a:avLst/>
          </a:prstGeom>
          <a:solidFill>
            <a:schemeClr val="bg1"/>
          </a:solidFill>
          <a:ln>
            <a:solidFill>
              <a:srgbClr val="006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smtClean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057" y="363688"/>
            <a:ext cx="570343" cy="57034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179" y="1780048"/>
            <a:ext cx="2938600" cy="207724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359" y="1816661"/>
            <a:ext cx="2836779" cy="200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609600" y="971550"/>
            <a:ext cx="7991737" cy="1231549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Le système Multicouche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8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061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Le système Multicouche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74675" y="1533015"/>
            <a:ext cx="5077445" cy="1152923"/>
          </a:xfrm>
        </p:spPr>
        <p:txBody>
          <a:bodyPr>
            <a:normAutofit/>
          </a:bodyPr>
          <a:lstStyle/>
          <a:p>
            <a:pPr marL="0" lvl="0" indent="0" eaLnBrk="0" hangingPunct="0">
              <a:buClrTx/>
              <a:buNone/>
            </a:pPr>
            <a:r>
              <a:rPr lang="fr-FR" sz="1200" dirty="0" smtClean="0">
                <a:solidFill>
                  <a:srgbClr val="000000"/>
                </a:solidFill>
              </a:rPr>
              <a:t>L’originalité </a:t>
            </a:r>
            <a:r>
              <a:rPr lang="fr-FR" sz="1200" dirty="0">
                <a:solidFill>
                  <a:srgbClr val="000000"/>
                </a:solidFill>
              </a:rPr>
              <a:t>du système réside dans les caractéristiques du tube composé de 5 couches (d’où son nom </a:t>
            </a:r>
            <a:r>
              <a:rPr lang="fr-FR" sz="1200" dirty="0" smtClean="0">
                <a:solidFill>
                  <a:srgbClr val="000000"/>
                </a:solidFill>
              </a:rPr>
              <a:t>multicouche).</a:t>
            </a:r>
            <a:endParaRPr lang="fr-FR" sz="1200" dirty="0">
              <a:solidFill>
                <a:srgbClr val="000000"/>
              </a:solidFill>
            </a:endParaRPr>
          </a:p>
          <a:p>
            <a:pPr lvl="0" eaLnBrk="0" hangingPunct="0">
              <a:buClrTx/>
            </a:pPr>
            <a:endParaRPr lang="fr-FR" sz="1200" dirty="0">
              <a:solidFill>
                <a:srgbClr val="000000"/>
              </a:solidFill>
            </a:endParaRPr>
          </a:p>
          <a:p>
            <a:pPr marL="0" lvl="0" indent="0" eaLnBrk="0" hangingPunct="0">
              <a:buClrTx/>
              <a:buNone/>
            </a:pPr>
            <a:r>
              <a:rPr lang="fr-FR" sz="1200" dirty="0">
                <a:solidFill>
                  <a:srgbClr val="000000"/>
                </a:solidFill>
              </a:rPr>
              <a:t>Cette combinaison allie en un seul produit les avantages du métal à ceux de la matière plastique.  </a:t>
            </a:r>
          </a:p>
          <a:p>
            <a:endParaRPr lang="fr-FR" sz="1200" dirty="0"/>
          </a:p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endParaRPr lang="fr-FR" sz="1200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5" y="709073"/>
            <a:ext cx="7994254" cy="7010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Tous les avantages du Cuivre et du PER combinés </a:t>
            </a:r>
          </a:p>
          <a:p>
            <a:pPr marL="0" indent="0"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sans en avoir les inconvénients </a:t>
            </a:r>
            <a:endParaRPr lang="fr-FR" dirty="0">
              <a:solidFill>
                <a:srgbClr val="0062C8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8010" r="4905"/>
          <a:stretch/>
        </p:blipFill>
        <p:spPr>
          <a:xfrm>
            <a:off x="5576755" y="1059582"/>
            <a:ext cx="2996949" cy="1595735"/>
          </a:xfrm>
          <a:prstGeom prst="rect">
            <a:avLst/>
          </a:prstGeom>
        </p:spPr>
      </p:pic>
      <p:sp>
        <p:nvSpPr>
          <p:cNvPr id="11" name="Rechteck 5"/>
          <p:cNvSpPr/>
          <p:nvPr/>
        </p:nvSpPr>
        <p:spPr>
          <a:xfrm>
            <a:off x="574675" y="2859782"/>
            <a:ext cx="7994254" cy="171901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144000" rtlCol="0" anchor="ctr"/>
          <a:lstStyle/>
          <a:p>
            <a:pPr marL="179388" lvl="1">
              <a:buClr>
                <a:srgbClr val="FFFFFF"/>
              </a:buClr>
            </a:pPr>
            <a:r>
              <a:rPr lang="fr-F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UPONOR a créé le système Multicouche pour répondre à 4 besoins exprimés par l’installateur :</a:t>
            </a:r>
          </a:p>
          <a:p>
            <a:pPr marL="179388" lvl="1">
              <a:buClr>
                <a:srgbClr val="FFFFFF"/>
              </a:buClr>
            </a:pPr>
            <a:endParaRPr lang="fr-FR" sz="11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1">
              <a:buClr>
                <a:srgbClr val="FFFFFF"/>
              </a:buClr>
            </a:pPr>
            <a:r>
              <a:rPr lang="fr-FR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Disposer des avantages des solutions plomberie existantes actuellement (cuivre et PER) sans en avoir les inconvénients</a:t>
            </a:r>
          </a:p>
          <a:p>
            <a:pPr marL="179388" lvl="1">
              <a:buClr>
                <a:srgbClr val="FFFFFF"/>
              </a:buClr>
            </a:pPr>
            <a:r>
              <a:rPr lang="fr-FR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Gagner du temps</a:t>
            </a:r>
          </a:p>
          <a:p>
            <a:pPr marL="179388" lvl="1">
              <a:buClr>
                <a:srgbClr val="FFFFFF"/>
              </a:buClr>
            </a:pPr>
            <a:r>
              <a:rPr lang="fr-FR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Faciliter son travail</a:t>
            </a:r>
          </a:p>
          <a:p>
            <a:pPr marL="179388" lvl="1">
              <a:buClr>
                <a:srgbClr val="FFFFFF"/>
              </a:buClr>
            </a:pPr>
            <a:r>
              <a:rPr lang="fr-FR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Avoir une solution compétitive et complète </a:t>
            </a:r>
          </a:p>
        </p:txBody>
      </p:sp>
    </p:spTree>
    <p:extLst>
      <p:ext uri="{BB962C8B-B14F-4D97-AF65-F5344CB8AC3E}">
        <p14:creationId xmlns:p14="http://schemas.microsoft.com/office/powerpoint/2010/main" val="45579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Le système Multicouche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5" y="627534"/>
            <a:ext cx="8389814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Adapté pour tous types d’application</a:t>
            </a:r>
            <a:endParaRPr lang="fr-FR" dirty="0">
              <a:solidFill>
                <a:srgbClr val="0062C8"/>
              </a:solidFill>
            </a:endParaRPr>
          </a:p>
        </p:txBody>
      </p:sp>
      <p:graphicFrame>
        <p:nvGraphicFramePr>
          <p:cNvPr id="11" name="Diagramme 10"/>
          <p:cNvGraphicFramePr/>
          <p:nvPr>
            <p:extLst>
              <p:ext uri="{D42A27DB-BD31-4B8C-83A1-F6EECF244321}">
                <p14:modId xmlns:p14="http://schemas.microsoft.com/office/powerpoint/2010/main" val="1250873481"/>
              </p:ext>
            </p:extLst>
          </p:nvPr>
        </p:nvGraphicFramePr>
        <p:xfrm>
          <a:off x="574675" y="1347438"/>
          <a:ext cx="3672408" cy="2898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UniPipePLUS_collage_4c_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1266"/>
            <a:ext cx="2912988" cy="19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636352" y="2148741"/>
            <a:ext cx="1549053" cy="1296144"/>
          </a:xfrm>
        </p:spPr>
        <p:txBody>
          <a:bodyPr>
            <a:normAutofit/>
          </a:bodyPr>
          <a:lstStyle/>
          <a:p>
            <a:pPr marL="0" lvl="0" indent="0" algn="ctr" eaLnBrk="0" hangingPunct="0">
              <a:buClrTx/>
              <a:buNone/>
            </a:pPr>
            <a:r>
              <a:rPr lang="fr-FR" sz="900" b="1" dirty="0" smtClean="0">
                <a:solidFill>
                  <a:srgbClr val="000000"/>
                </a:solidFill>
              </a:rPr>
              <a:t>Condition d’utilisation : </a:t>
            </a:r>
          </a:p>
          <a:p>
            <a:pPr marL="0" lvl="0" indent="0" algn="ctr" eaLnBrk="0" hangingPunct="0">
              <a:buClrTx/>
              <a:buNone/>
            </a:pPr>
            <a:endParaRPr lang="fr-FR" sz="900" b="1" dirty="0" smtClean="0">
              <a:solidFill>
                <a:srgbClr val="000000"/>
              </a:solidFill>
            </a:endParaRPr>
          </a:p>
          <a:p>
            <a:pPr marL="0" lvl="0" indent="0" algn="ctr" eaLnBrk="0" hangingPunct="0">
              <a:buClrTx/>
              <a:buNone/>
            </a:pPr>
            <a:r>
              <a:rPr lang="fr-FR" sz="900" b="1" dirty="0" smtClean="0">
                <a:solidFill>
                  <a:srgbClr val="000000"/>
                </a:solidFill>
              </a:rPr>
              <a:t>10 Bars à 70°C</a:t>
            </a:r>
          </a:p>
          <a:p>
            <a:pPr marL="0" lvl="0" indent="0" algn="ctr" eaLnBrk="0" hangingPunct="0">
              <a:buClrTx/>
              <a:buNone/>
            </a:pPr>
            <a:endParaRPr lang="fr-FR" sz="100" b="1" dirty="0" smtClean="0">
              <a:solidFill>
                <a:srgbClr val="000000"/>
              </a:solidFill>
            </a:endParaRPr>
          </a:p>
          <a:p>
            <a:pPr marL="0" lvl="0" indent="0" algn="ctr" eaLnBrk="0" hangingPunct="0">
              <a:buClrTx/>
              <a:buNone/>
            </a:pPr>
            <a:r>
              <a:rPr lang="fr-FR" sz="900" b="1" dirty="0" smtClean="0">
                <a:solidFill>
                  <a:srgbClr val="000000"/>
                </a:solidFill>
              </a:rPr>
              <a:t>OU</a:t>
            </a:r>
          </a:p>
          <a:p>
            <a:pPr marL="0" lvl="0" indent="0" algn="ctr" eaLnBrk="0" hangingPunct="0">
              <a:buClrTx/>
              <a:buNone/>
            </a:pPr>
            <a:endParaRPr lang="fr-FR" sz="100" b="1" dirty="0" smtClean="0">
              <a:solidFill>
                <a:srgbClr val="000000"/>
              </a:solidFill>
            </a:endParaRPr>
          </a:p>
          <a:p>
            <a:pPr marL="0" lvl="0" indent="0" algn="ctr" eaLnBrk="0" hangingPunct="0">
              <a:buClrTx/>
              <a:buNone/>
            </a:pPr>
            <a:r>
              <a:rPr lang="fr-FR" sz="900" b="1" dirty="0" smtClean="0">
                <a:solidFill>
                  <a:srgbClr val="000000"/>
                </a:solidFill>
              </a:rPr>
              <a:t>6 Bars à 90°C</a:t>
            </a:r>
            <a:endParaRPr lang="fr-FR" sz="900" b="1" dirty="0"/>
          </a:p>
        </p:txBody>
      </p:sp>
      <p:graphicFrame>
        <p:nvGraphicFramePr>
          <p:cNvPr id="17" name="Diagramme 16"/>
          <p:cNvGraphicFramePr/>
          <p:nvPr>
            <p:extLst>
              <p:ext uri="{D42A27DB-BD31-4B8C-83A1-F6EECF244321}">
                <p14:modId xmlns:p14="http://schemas.microsoft.com/office/powerpoint/2010/main" val="1217188845"/>
              </p:ext>
            </p:extLst>
          </p:nvPr>
        </p:nvGraphicFramePr>
        <p:xfrm>
          <a:off x="4476635" y="1833990"/>
          <a:ext cx="4043049" cy="2412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934272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Le système Multicouche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5" y="627534"/>
            <a:ext cx="8389814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Avantages et atouts</a:t>
            </a:r>
            <a:endParaRPr lang="fr-FR" dirty="0">
              <a:solidFill>
                <a:srgbClr val="0062C8"/>
              </a:solidFill>
            </a:endParaRPr>
          </a:p>
        </p:txBody>
      </p:sp>
      <p:sp>
        <p:nvSpPr>
          <p:cNvPr id="12" name="Rechteck 5"/>
          <p:cNvSpPr/>
          <p:nvPr/>
        </p:nvSpPr>
        <p:spPr>
          <a:xfrm>
            <a:off x="599250" y="1190248"/>
            <a:ext cx="1889291" cy="3310047"/>
          </a:xfrm>
          <a:prstGeom prst="rect">
            <a:avLst/>
          </a:prstGeom>
          <a:solidFill>
            <a:srgbClr val="0062C8"/>
          </a:solidFill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43867" rIns="143867" rtlCol="0" anchor="t"/>
          <a:lstStyle/>
          <a:p>
            <a:pPr marL="317214" lvl="1" indent="-137989" algn="ctr">
              <a:buClr>
                <a:srgbClr val="FFFFFF"/>
              </a:buClr>
            </a:pPr>
            <a:r>
              <a:rPr lang="en-US" sz="15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</a:t>
            </a:r>
            <a:r>
              <a:rPr lang="en-US" sz="1599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stable</a:t>
            </a:r>
            <a:endParaRPr lang="en-US" sz="1599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 5"/>
          <p:cNvSpPr/>
          <p:nvPr/>
        </p:nvSpPr>
        <p:spPr>
          <a:xfrm>
            <a:off x="5639970" y="1190248"/>
            <a:ext cx="2940517" cy="3310047"/>
          </a:xfrm>
          <a:prstGeom prst="rect">
            <a:avLst/>
          </a:prstGeom>
          <a:solidFill>
            <a:srgbClr val="0062C8"/>
          </a:solidFill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43867" rIns="143867" rtlCol="0" anchor="t"/>
          <a:lstStyle/>
          <a:p>
            <a:pPr marL="317214" lvl="1" indent="-137989" algn="ctr">
              <a:buClr>
                <a:srgbClr val="FFFFFF"/>
              </a:buClr>
            </a:pPr>
            <a:r>
              <a:rPr lang="en-US" sz="1599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Faible</a:t>
            </a:r>
            <a:r>
              <a:rPr lang="en-US" sz="15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99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rugosité</a:t>
            </a:r>
            <a:r>
              <a:rPr lang="en-US" sz="15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99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réduisant</a:t>
            </a:r>
            <a:r>
              <a:rPr lang="en-US" sz="15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PDC</a:t>
            </a:r>
            <a:endParaRPr lang="en-US" sz="1199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5"/>
          <p:cNvSpPr/>
          <p:nvPr/>
        </p:nvSpPr>
        <p:spPr>
          <a:xfrm>
            <a:off x="2627784" y="1190248"/>
            <a:ext cx="2875495" cy="3310047"/>
          </a:xfrm>
          <a:prstGeom prst="rect">
            <a:avLst/>
          </a:prstGeom>
          <a:solidFill>
            <a:srgbClr val="0062C8"/>
          </a:solidFill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43867" rIns="143867" rtlCol="0" anchor="t"/>
          <a:lstStyle/>
          <a:p>
            <a:pPr marL="317214" lvl="1" indent="-137989" algn="ctr">
              <a:buClr>
                <a:srgbClr val="FFFFFF"/>
              </a:buClr>
            </a:pPr>
            <a:r>
              <a:rPr lang="en-US" sz="15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Dilatation </a:t>
            </a:r>
            <a:r>
              <a:rPr lang="en-US" sz="1599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réduite</a:t>
            </a:r>
            <a:endParaRPr lang="en-US" sz="1599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314502"/>
              </p:ext>
            </p:extLst>
          </p:nvPr>
        </p:nvGraphicFramePr>
        <p:xfrm>
          <a:off x="5724128" y="2236258"/>
          <a:ext cx="2762457" cy="143951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34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998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Matière</a:t>
                      </a:r>
                      <a:endParaRPr lang="fr-FR" sz="900" b="1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Indice de rugosité K en mm</a:t>
                      </a:r>
                      <a:endParaRPr lang="fr-FR" sz="900" b="1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987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PERT</a:t>
                      </a:r>
                      <a:endParaRPr lang="fr-FR" sz="900" b="1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0,0004</a:t>
                      </a:r>
                      <a:endParaRPr lang="fr-FR" sz="900" b="0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987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PER</a:t>
                      </a:r>
                      <a:endParaRPr lang="fr-FR" sz="900" b="1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0,003</a:t>
                      </a:r>
                      <a:endParaRPr lang="fr-FR" sz="900" b="0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987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Cuivre</a:t>
                      </a:r>
                      <a:endParaRPr lang="fr-FR" sz="900" b="1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0,0015</a:t>
                      </a:r>
                      <a:endParaRPr lang="fr-FR" sz="900" b="0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610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Tube PVC </a:t>
                      </a:r>
                      <a:endParaRPr lang="fr-FR" sz="900" b="1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solidFill>
                            <a:schemeClr val="bg1"/>
                          </a:solidFill>
                          <a:effectLst/>
                        </a:rPr>
                        <a:t>0,0015</a:t>
                      </a:r>
                      <a:endParaRPr lang="fr-FR" sz="900" b="0" i="0" u="none" strike="noStrike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987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Acier inox </a:t>
                      </a:r>
                      <a:endParaRPr lang="fr-FR" sz="900" b="1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solidFill>
                            <a:schemeClr val="bg1"/>
                          </a:solidFill>
                          <a:effectLst/>
                        </a:rPr>
                        <a:t>0,015</a:t>
                      </a:r>
                      <a:endParaRPr lang="fr-FR" sz="900" b="0" i="0" u="none" strike="noStrike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987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Tube acier </a:t>
                      </a:r>
                      <a:endParaRPr lang="fr-FR" sz="900" b="1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solidFill>
                            <a:schemeClr val="bg1"/>
                          </a:solidFill>
                          <a:effectLst/>
                        </a:rPr>
                        <a:t>0,05</a:t>
                      </a:r>
                      <a:endParaRPr lang="fr-FR" sz="900" b="0" i="0" u="none" strike="noStrike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987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Acier galvanisé</a:t>
                      </a:r>
                      <a:endParaRPr lang="fr-FR" sz="900" b="1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0,15</a:t>
                      </a:r>
                      <a:endParaRPr lang="fr-FR" sz="900" b="0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699791" y="1819711"/>
            <a:ext cx="2736305" cy="2624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smtClean="0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2988" y="2392228"/>
            <a:ext cx="2485083" cy="1305536"/>
          </a:xfrm>
          <a:prstGeom prst="rect">
            <a:avLst/>
          </a:prstGeom>
          <a:noFill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/>
          <a:srcRect l="3532" t="19577" r="3532" b="3764"/>
          <a:stretch>
            <a:fillRect/>
          </a:stretch>
        </p:blipFill>
        <p:spPr bwMode="auto">
          <a:xfrm>
            <a:off x="1005423" y="2412645"/>
            <a:ext cx="1115898" cy="10791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9761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Le système Multicouche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5" y="627534"/>
            <a:ext cx="8389814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Avantages coût du système Multicouche</a:t>
            </a:r>
            <a:endParaRPr lang="fr-FR" dirty="0">
              <a:solidFill>
                <a:srgbClr val="0062C8"/>
              </a:solidFill>
            </a:endParaRPr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535861"/>
              </p:ext>
            </p:extLst>
          </p:nvPr>
        </p:nvGraphicFramePr>
        <p:xfrm>
          <a:off x="1118444" y="1097054"/>
          <a:ext cx="7450484" cy="33237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7546">
                  <a:extLst>
                    <a:ext uri="{9D8B030D-6E8A-4147-A177-3AD203B41FA5}">
                      <a16:colId xmlns:a16="http://schemas.microsoft.com/office/drawing/2014/main" val="2267810667"/>
                    </a:ext>
                  </a:extLst>
                </a:gridCol>
                <a:gridCol w="2002606">
                  <a:extLst>
                    <a:ext uri="{9D8B030D-6E8A-4147-A177-3AD203B41FA5}">
                      <a16:colId xmlns:a16="http://schemas.microsoft.com/office/drawing/2014/main" val="513568263"/>
                    </a:ext>
                  </a:extLst>
                </a:gridCol>
                <a:gridCol w="2460332">
                  <a:extLst>
                    <a:ext uri="{9D8B030D-6E8A-4147-A177-3AD203B41FA5}">
                      <a16:colId xmlns:a16="http://schemas.microsoft.com/office/drawing/2014/main" val="3775496710"/>
                    </a:ext>
                  </a:extLst>
                </a:gridCol>
              </a:tblGrid>
              <a:tr h="404912">
                <a:tc>
                  <a:txBody>
                    <a:bodyPr/>
                    <a:lstStyle/>
                    <a:p>
                      <a:endParaRPr lang="fr-FR" sz="1300" dirty="0">
                        <a:solidFill>
                          <a:schemeClr val="bg1"/>
                        </a:solidFill>
                      </a:endParaRPr>
                    </a:p>
                  </a:txBody>
                  <a:tcPr marL="91355" marR="91355" marT="45678" marB="45678">
                    <a:lnL>
                      <a:noFill/>
                    </a:lnL>
                    <a:lnR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bg1"/>
                          </a:solidFill>
                        </a:rPr>
                        <a:t>Cuivre diamètre</a:t>
                      </a:r>
                      <a:r>
                        <a:rPr lang="fr-FR" sz="1200" b="1" baseline="0" dirty="0" smtClean="0">
                          <a:solidFill>
                            <a:schemeClr val="bg1"/>
                          </a:solidFill>
                        </a:rPr>
                        <a:t> 12/14</a:t>
                      </a:r>
                      <a:endParaRPr lang="fr-F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355" marR="91355" marT="45678" marB="45678">
                    <a:lnL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bg1"/>
                          </a:solidFill>
                        </a:rPr>
                        <a:t>MC UPONOR diamètre 12/16</a:t>
                      </a:r>
                    </a:p>
                  </a:txBody>
                  <a:tcPr marL="91355" marR="91355" marT="45678" marB="45678">
                    <a:lnL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32383"/>
                  </a:ext>
                </a:extLst>
              </a:tr>
              <a:tr h="341432"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solidFill>
                            <a:srgbClr val="0062C8"/>
                          </a:solidFill>
                        </a:rPr>
                        <a:t>Prix au mètre </a:t>
                      </a:r>
                      <a:endParaRPr lang="fr-FR" sz="1400" b="1" dirty="0">
                        <a:solidFill>
                          <a:srgbClr val="0062C8"/>
                        </a:solidFill>
                      </a:endParaRPr>
                    </a:p>
                  </a:txBody>
                  <a:tcPr marL="91355" marR="91355" marT="45678" marB="45678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fr-FR" sz="1400" i="1" dirty="0" smtClean="0"/>
                    </a:p>
                    <a:p>
                      <a:pPr algn="ctr"/>
                      <a:r>
                        <a:rPr lang="fr-FR" sz="1400" i="1" dirty="0" smtClean="0"/>
                        <a:t>3,00 €</a:t>
                      </a:r>
                      <a:endParaRPr lang="fr-FR" sz="1400" i="1" dirty="0"/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fr-FR" sz="1400" i="1" dirty="0" smtClean="0">
                        <a:sym typeface="Symbol" panose="05050102010706020507" pitchFamily="18" charset="2"/>
                      </a:endParaRPr>
                    </a:p>
                    <a:p>
                      <a:pPr algn="ctr"/>
                      <a:r>
                        <a:rPr lang="fr-FR" sz="1400" i="1" dirty="0" smtClean="0">
                          <a:sym typeface="Symbol" panose="05050102010706020507" pitchFamily="18" charset="2"/>
                        </a:rPr>
                        <a:t> </a:t>
                      </a:r>
                      <a:r>
                        <a:rPr lang="fr-FR" sz="1400" i="1" dirty="0" smtClean="0"/>
                        <a:t>1,00 €</a:t>
                      </a:r>
                      <a:endParaRPr lang="fr-FR" sz="1400" i="1" dirty="0"/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4215696"/>
                  </a:ext>
                </a:extLst>
              </a:tr>
              <a:tr h="341432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rgbClr val="0062C8"/>
                        </a:solidFill>
                      </a:endParaRPr>
                    </a:p>
                  </a:txBody>
                  <a:tcPr marL="91355" marR="91355" marT="45678" marB="45678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sz="1400" i="1" dirty="0"/>
                    </a:p>
                  </a:txBody>
                  <a:tcPr marL="91355" marR="91355" marT="45678" marB="45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sz="1400" i="1" dirty="0"/>
                    </a:p>
                  </a:txBody>
                  <a:tcPr marL="91355" marR="91355" marT="45678" marB="45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4671003"/>
                  </a:ext>
                </a:extLst>
              </a:tr>
              <a:tr h="341432"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solidFill>
                            <a:srgbClr val="0062C8"/>
                          </a:solidFill>
                        </a:rPr>
                        <a:t>Prix pour 2,5 m</a:t>
                      </a:r>
                      <a:endParaRPr lang="fr-FR" sz="1400" b="1" dirty="0">
                        <a:solidFill>
                          <a:srgbClr val="0062C8"/>
                        </a:solidFill>
                      </a:endParaRPr>
                    </a:p>
                  </a:txBody>
                  <a:tcPr marL="91355" marR="91355" marT="45678" marB="45678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fr-FR" sz="1400" i="1" dirty="0" smtClean="0"/>
                    </a:p>
                    <a:p>
                      <a:pPr algn="ctr"/>
                      <a:r>
                        <a:rPr lang="fr-FR" sz="1400" i="1" dirty="0" smtClean="0"/>
                        <a:t>7,50 €</a:t>
                      </a:r>
                      <a:endParaRPr lang="fr-FR" sz="1400" i="1" dirty="0"/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fr-FR" sz="1400" i="1" dirty="0" smtClean="0"/>
                    </a:p>
                    <a:p>
                      <a:pPr algn="ctr"/>
                      <a:r>
                        <a:rPr lang="fr-FR" sz="1400" i="1" dirty="0" smtClean="0"/>
                        <a:t>2,50 €</a:t>
                      </a:r>
                      <a:endParaRPr lang="fr-FR" sz="1400" i="1" dirty="0"/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1843973"/>
                  </a:ext>
                </a:extLst>
              </a:tr>
              <a:tr h="341432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rgbClr val="0062C8"/>
                        </a:solidFill>
                      </a:endParaRPr>
                    </a:p>
                  </a:txBody>
                  <a:tcPr marL="91355" marR="91355" marT="45678" marB="45678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sz="1400" i="1" dirty="0"/>
                    </a:p>
                  </a:txBody>
                  <a:tcPr marL="91355" marR="91355" marT="45678" marB="45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sz="1400" i="1" dirty="0"/>
                    </a:p>
                  </a:txBody>
                  <a:tcPr marL="91355" marR="91355" marT="45678" marB="45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6867562"/>
                  </a:ext>
                </a:extLst>
              </a:tr>
              <a:tr h="352128"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solidFill>
                            <a:srgbClr val="0062C8"/>
                          </a:solidFill>
                        </a:rPr>
                        <a:t>Prix du</a:t>
                      </a:r>
                      <a:r>
                        <a:rPr lang="fr-FR" sz="1400" b="1" baseline="0" dirty="0" smtClean="0">
                          <a:solidFill>
                            <a:srgbClr val="0062C8"/>
                          </a:solidFill>
                        </a:rPr>
                        <a:t> té</a:t>
                      </a:r>
                      <a:endParaRPr lang="fr-FR" sz="1400" b="1" dirty="0">
                        <a:solidFill>
                          <a:srgbClr val="0062C8"/>
                        </a:solidFill>
                      </a:endParaRPr>
                    </a:p>
                  </a:txBody>
                  <a:tcPr marL="91355" marR="91355" marT="45678" marB="45678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 smtClean="0"/>
                        <a:t>0,80 €</a:t>
                      </a:r>
                      <a:endParaRPr lang="fr-FR" sz="1400" i="1" dirty="0"/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 smtClean="0"/>
                        <a:t>4,50 €</a:t>
                      </a:r>
                      <a:endParaRPr lang="fr-FR" sz="1400" i="1" dirty="0"/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7700973"/>
                  </a:ext>
                </a:extLst>
              </a:tr>
              <a:tr h="341432"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solidFill>
                            <a:srgbClr val="0062C8"/>
                          </a:solidFill>
                        </a:rPr>
                        <a:t>TOTAL</a:t>
                      </a:r>
                      <a:endParaRPr lang="fr-FR" sz="1400" b="1" dirty="0">
                        <a:solidFill>
                          <a:srgbClr val="0062C8"/>
                        </a:solidFill>
                      </a:endParaRPr>
                    </a:p>
                  </a:txBody>
                  <a:tcPr marL="91355" marR="91355" marT="45678" marB="45678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1" dirty="0" smtClean="0">
                          <a:solidFill>
                            <a:srgbClr val="FF0000"/>
                          </a:solidFill>
                        </a:rPr>
                        <a:t>8,30 €</a:t>
                      </a:r>
                      <a:endParaRPr lang="fr-FR" sz="14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1" dirty="0" smtClean="0">
                          <a:solidFill>
                            <a:srgbClr val="FF0000"/>
                          </a:solidFill>
                        </a:rPr>
                        <a:t>7,00 €</a:t>
                      </a:r>
                      <a:endParaRPr lang="fr-FR" sz="14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272459"/>
                  </a:ext>
                </a:extLst>
              </a:tr>
              <a:tr h="341432"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solidFill>
                            <a:srgbClr val="0062C8"/>
                          </a:solidFill>
                        </a:rPr>
                        <a:t>Consommables</a:t>
                      </a:r>
                      <a:endParaRPr lang="fr-FR" sz="1400" b="1" dirty="0">
                        <a:solidFill>
                          <a:srgbClr val="0062C8"/>
                        </a:solidFill>
                      </a:endParaRPr>
                    </a:p>
                  </a:txBody>
                  <a:tcPr marL="91355" marR="91355" marT="45678" marB="45678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 smtClean="0">
                          <a:solidFill>
                            <a:srgbClr val="FF0000"/>
                          </a:solidFill>
                        </a:rPr>
                        <a:t>OUI : O2, AC + brasure</a:t>
                      </a:r>
                      <a:endParaRPr lang="fr-FR" sz="1400" i="1" dirty="0">
                        <a:solidFill>
                          <a:srgbClr val="FF0000"/>
                        </a:solidFill>
                      </a:endParaRPr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1" dirty="0" smtClean="0">
                          <a:solidFill>
                            <a:srgbClr val="00B050"/>
                          </a:solidFill>
                        </a:rPr>
                        <a:t>NON</a:t>
                      </a:r>
                      <a:endParaRPr lang="fr-FR" sz="1400" b="1" i="1" dirty="0">
                        <a:solidFill>
                          <a:srgbClr val="00B050"/>
                        </a:solidFill>
                      </a:endParaRPr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721194"/>
                  </a:ext>
                </a:extLst>
              </a:tr>
              <a:tr h="341432"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solidFill>
                            <a:srgbClr val="0062C8"/>
                          </a:solidFill>
                        </a:rPr>
                        <a:t>Temps</a:t>
                      </a:r>
                      <a:endParaRPr lang="fr-FR" sz="1400" b="1" dirty="0">
                        <a:solidFill>
                          <a:srgbClr val="0062C8"/>
                        </a:solidFill>
                      </a:endParaRPr>
                    </a:p>
                  </a:txBody>
                  <a:tcPr marL="91355" marR="91355" marT="45678" marB="45678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fr-FR" sz="1400" i="1" dirty="0">
                        <a:solidFill>
                          <a:srgbClr val="FF0000"/>
                        </a:solidFill>
                      </a:endParaRPr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1" dirty="0" smtClean="0">
                          <a:solidFill>
                            <a:srgbClr val="00B050"/>
                          </a:solidFill>
                        </a:rPr>
                        <a:t>-25% à -50%</a:t>
                      </a:r>
                      <a:endParaRPr lang="fr-FR" sz="1400" b="1" i="1" dirty="0">
                        <a:solidFill>
                          <a:srgbClr val="00B050"/>
                        </a:solidFill>
                      </a:endParaRPr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06125"/>
                  </a:ext>
                </a:extLst>
              </a:tr>
            </a:tbl>
          </a:graphicData>
        </a:graphic>
      </p:graphicFrame>
      <p:sp>
        <p:nvSpPr>
          <p:cNvPr id="17" name="ZoneTexte 16"/>
          <p:cNvSpPr txBox="1"/>
          <p:nvPr/>
        </p:nvSpPr>
        <p:spPr>
          <a:xfrm>
            <a:off x="1118444" y="4462270"/>
            <a:ext cx="4006631" cy="230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99" i="1" dirty="0"/>
              <a:t>Niveau de prix moyen donné à titre indicatif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209652" y="1866015"/>
            <a:ext cx="1997024" cy="2160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000" i="1" dirty="0">
                <a:solidFill>
                  <a:srgbClr val="0062C8"/>
                </a:solidFill>
              </a:rPr>
              <a:t>Considérant qu’1 raccord est installé tous </a:t>
            </a:r>
            <a:r>
              <a:rPr lang="fr-FR" sz="1000" i="1" dirty="0" smtClean="0">
                <a:solidFill>
                  <a:srgbClr val="0062C8"/>
                </a:solidFill>
              </a:rPr>
              <a:t>les 2,5m</a:t>
            </a:r>
            <a:endParaRPr lang="fr-FR" sz="1000" i="1" dirty="0">
              <a:solidFill>
                <a:srgbClr val="0062C8"/>
              </a:solidFill>
            </a:endParaRPr>
          </a:p>
        </p:txBody>
      </p:sp>
      <p:sp>
        <p:nvSpPr>
          <p:cNvPr id="21" name="Text Placeholder 3"/>
          <p:cNvSpPr txBox="1">
            <a:spLocks/>
          </p:cNvSpPr>
          <p:nvPr/>
        </p:nvSpPr>
        <p:spPr>
          <a:xfrm>
            <a:off x="1209653" y="2530598"/>
            <a:ext cx="2213048" cy="257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000" i="1" dirty="0" smtClean="0">
                <a:solidFill>
                  <a:srgbClr val="0062C8"/>
                </a:solidFill>
              </a:rPr>
              <a:t>Cas le plus défavorable pour UPONOR avec le raccord à sertir le plus cher</a:t>
            </a:r>
            <a:endParaRPr lang="fr-FR" sz="1000" i="1" dirty="0">
              <a:solidFill>
                <a:srgbClr val="0062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28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Le système Multicouche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5" y="627534"/>
            <a:ext cx="8389814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En résumé …</a:t>
            </a:r>
            <a:endParaRPr lang="fr-FR" dirty="0">
              <a:solidFill>
                <a:srgbClr val="0062C8"/>
              </a:solidFill>
            </a:endParaRPr>
          </a:p>
        </p:txBody>
      </p:sp>
      <p:graphicFrame>
        <p:nvGraphicFramePr>
          <p:cNvPr id="11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2258524"/>
              </p:ext>
            </p:extLst>
          </p:nvPr>
        </p:nvGraphicFramePr>
        <p:xfrm>
          <a:off x="1806392" y="1102569"/>
          <a:ext cx="5614903" cy="273617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25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9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9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9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2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fr-F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R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6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Cuivre</a:t>
                      </a:r>
                      <a:endParaRPr kumimoji="0" lang="fr-F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L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6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PER</a:t>
                      </a:r>
                      <a:endParaRPr kumimoji="0" lang="fr-F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solidFill>
                      <a:srgbClr val="006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MLC</a:t>
                      </a:r>
                      <a:endParaRPr kumimoji="0" lang="fr-F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solidFill>
                      <a:srgbClr val="006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Utilisable en apparent</a:t>
                      </a:r>
                      <a:endParaRPr kumimoji="0" lang="fr-F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Corrosion</a:t>
                      </a:r>
                      <a:endParaRPr kumimoji="0" lang="fr-F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Électrolyse</a:t>
                      </a:r>
                      <a:endParaRPr kumimoji="0" lang="fr-F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Dilatation</a:t>
                      </a:r>
                      <a:endParaRPr kumimoji="0" lang="fr-F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Prix</a:t>
                      </a:r>
                      <a:endParaRPr kumimoji="0" lang="fr-F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Maniabilité</a:t>
                      </a:r>
                      <a:endParaRPr kumimoji="0" lang="fr-F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Poids</a:t>
                      </a:r>
                      <a:endParaRPr kumimoji="0" lang="fr-F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Barrière anti- oxygène</a:t>
                      </a:r>
                      <a:endParaRPr kumimoji="0" lang="fr-F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Consommables et agréments</a:t>
                      </a:r>
                      <a:endParaRPr kumimoji="0" lang="fr-F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Temps de pose</a:t>
                      </a:r>
                      <a:endParaRPr kumimoji="0" lang="fr-F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51520" y="4083918"/>
            <a:ext cx="8424936" cy="845172"/>
          </a:xfrm>
        </p:spPr>
        <p:txBody>
          <a:bodyPr>
            <a:noAutofit/>
          </a:bodyPr>
          <a:lstStyle/>
          <a:p>
            <a:pPr marL="0" indent="0" algn="ctr" defTabSz="913577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fr-FR" sz="1400" b="1" dirty="0">
                <a:solidFill>
                  <a:srgbClr val="0062C8"/>
                </a:solidFill>
              </a:rPr>
              <a:t>Le système multicouche présente les avantages de ces 2 produits sans en avoir </a:t>
            </a:r>
            <a:r>
              <a:rPr lang="fr-FR" sz="1400" b="1" dirty="0" smtClean="0">
                <a:solidFill>
                  <a:srgbClr val="0062C8"/>
                </a:solidFill>
              </a:rPr>
              <a:t>les inconvénients.</a:t>
            </a:r>
          </a:p>
          <a:p>
            <a:pPr marL="0" indent="0" algn="ctr" defTabSz="913577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fr-FR" sz="1400" b="1" dirty="0">
                <a:solidFill>
                  <a:srgbClr val="0062C8"/>
                </a:solidFill>
              </a:rPr>
              <a:t>I</a:t>
            </a:r>
            <a:r>
              <a:rPr lang="fr-FR" sz="1400" b="1" dirty="0" smtClean="0">
                <a:solidFill>
                  <a:srgbClr val="0062C8"/>
                </a:solidFill>
              </a:rPr>
              <a:t>l </a:t>
            </a:r>
            <a:r>
              <a:rPr lang="fr-FR" sz="1400" b="1" dirty="0">
                <a:solidFill>
                  <a:srgbClr val="0062C8"/>
                </a:solidFill>
              </a:rPr>
              <a:t>associe les qualités du métal (l’aluminium) à celle des 2 couches de plastique.</a:t>
            </a:r>
            <a:endParaRPr lang="en-US" sz="1400" b="1" dirty="0">
              <a:solidFill>
                <a:srgbClr val="0062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5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/>
              <a:t>Le système Multicouche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06 March 2019</a:t>
            </a:fld>
            <a:endParaRPr lang="en-GB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5" y="627533"/>
            <a:ext cx="6085557" cy="9361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err="1">
                <a:solidFill>
                  <a:srgbClr val="0062C8"/>
                </a:solidFill>
              </a:rPr>
              <a:t>Uponor</a:t>
            </a:r>
            <a:r>
              <a:rPr lang="fr-FR" dirty="0">
                <a:solidFill>
                  <a:srgbClr val="0062C8"/>
                </a:solidFill>
              </a:rPr>
              <a:t> : La gamme Multicouche la plus </a:t>
            </a:r>
            <a:r>
              <a:rPr lang="fr-FR" dirty="0" smtClean="0">
                <a:solidFill>
                  <a:srgbClr val="0062C8"/>
                </a:solidFill>
              </a:rPr>
              <a:t>large pour répondre à tous les besoins d’application et d’installation</a:t>
            </a:r>
            <a:endParaRPr lang="fr-FR" dirty="0">
              <a:solidFill>
                <a:srgbClr val="0062C8"/>
              </a:solidFill>
            </a:endParaRPr>
          </a:p>
        </p:txBody>
      </p:sp>
      <p:pic>
        <p:nvPicPr>
          <p:cNvPr id="13" name="Espace réservé pour une image  13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 r="3742" b="3793"/>
          <a:stretch/>
        </p:blipFill>
        <p:spPr>
          <a:xfrm>
            <a:off x="6570234" y="1670765"/>
            <a:ext cx="1998696" cy="176508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174" y="1361857"/>
            <a:ext cx="1564129" cy="990768"/>
          </a:xfrm>
          <a:prstGeom prst="rect">
            <a:avLst/>
          </a:prstGeom>
        </p:spPr>
      </p:pic>
      <p:graphicFrame>
        <p:nvGraphicFramePr>
          <p:cNvPr id="12" name="Diagramme 11"/>
          <p:cNvGraphicFramePr/>
          <p:nvPr>
            <p:extLst>
              <p:ext uri="{D42A27DB-BD31-4B8C-83A1-F6EECF244321}">
                <p14:modId xmlns:p14="http://schemas.microsoft.com/office/powerpoint/2010/main" val="2619796800"/>
              </p:ext>
            </p:extLst>
          </p:nvPr>
        </p:nvGraphicFramePr>
        <p:xfrm>
          <a:off x="593766" y="1590174"/>
          <a:ext cx="5820909" cy="2914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S-PressPLUS_Fittings_pressSteps_DSC831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5"/>
          <a:stretch/>
        </p:blipFill>
        <p:spPr bwMode="auto">
          <a:xfrm>
            <a:off x="6570234" y="3497644"/>
            <a:ext cx="1998695" cy="10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783798"/>
      </p:ext>
    </p:extLst>
  </p:cSld>
  <p:clrMapOvr>
    <a:masterClrMapping/>
  </p:clrMapOvr>
</p:sld>
</file>

<file path=ppt/theme/theme1.xml><?xml version="1.0" encoding="utf-8"?>
<a:theme xmlns:a="http://schemas.openxmlformats.org/drawingml/2006/main" name="Uponor Title and End Slides">
  <a:themeElements>
    <a:clrScheme name="Uponor">
      <a:dk1>
        <a:srgbClr val="000000"/>
      </a:dk1>
      <a:lt1>
        <a:srgbClr val="FFFFFF"/>
      </a:lt1>
      <a:dk2>
        <a:srgbClr val="0062C8"/>
      </a:dk2>
      <a:lt2>
        <a:srgbClr val="A1A1A1"/>
      </a:lt2>
      <a:accent1>
        <a:srgbClr val="333F48"/>
      </a:accent1>
      <a:accent2>
        <a:srgbClr val="8CD600"/>
      </a:accent2>
      <a:accent3>
        <a:srgbClr val="FFA300"/>
      </a:accent3>
      <a:accent4>
        <a:srgbClr val="FCE300"/>
      </a:accent4>
      <a:accent5>
        <a:srgbClr val="EF3354"/>
      </a:accent5>
      <a:accent6>
        <a:srgbClr val="BD51A2"/>
      </a:accent6>
      <a:hlink>
        <a:srgbClr val="0062C8"/>
      </a:hlink>
      <a:folHlink>
        <a:srgbClr val="0062C8"/>
      </a:folHlink>
    </a:clrScheme>
    <a:fontScheme name="Uponor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F745483-8BFA-45EF-BBF9-C96FCB59E527}" vid="{9C7E49B6-8C74-4E94-AEDC-582C0862DB24}"/>
    </a:ext>
  </a:extLst>
</a:theme>
</file>

<file path=ppt/theme/theme2.xml><?xml version="1.0" encoding="utf-8"?>
<a:theme xmlns:a="http://schemas.openxmlformats.org/drawingml/2006/main" name="Uponor Content Slides">
  <a:themeElements>
    <a:clrScheme name="Uponor">
      <a:dk1>
        <a:srgbClr val="000000"/>
      </a:dk1>
      <a:lt1>
        <a:srgbClr val="FFFFFF"/>
      </a:lt1>
      <a:dk2>
        <a:srgbClr val="0062C8"/>
      </a:dk2>
      <a:lt2>
        <a:srgbClr val="A1A1A1"/>
      </a:lt2>
      <a:accent1>
        <a:srgbClr val="333F48"/>
      </a:accent1>
      <a:accent2>
        <a:srgbClr val="8CD600"/>
      </a:accent2>
      <a:accent3>
        <a:srgbClr val="FFA300"/>
      </a:accent3>
      <a:accent4>
        <a:srgbClr val="FCE300"/>
      </a:accent4>
      <a:accent5>
        <a:srgbClr val="EF3354"/>
      </a:accent5>
      <a:accent6>
        <a:srgbClr val="BD51A2"/>
      </a:accent6>
      <a:hlink>
        <a:srgbClr val="0062C8"/>
      </a:hlink>
      <a:folHlink>
        <a:srgbClr val="0062C8"/>
      </a:folHlink>
    </a:clrScheme>
    <a:fontScheme name="Uponor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36000" tIns="36000" rIns="36000" bIns="36000" rtlCol="0">
        <a:spAutoFit/>
      </a:bodyPr>
      <a:lstStyle>
        <a:defPPr>
          <a:defRPr sz="14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4F745483-8BFA-45EF-BBF9-C96FCB59E527}" vid="{51C0EEB5-5B8F-4C8E-935D-5167207C5422}"/>
    </a:ext>
  </a:extLst>
</a:theme>
</file>

<file path=ppt/theme/theme3.xml><?xml version="1.0" encoding="utf-8"?>
<a:theme xmlns:a="http://schemas.openxmlformats.org/drawingml/2006/main" name="Uponor XL Text Slides">
  <a:themeElements>
    <a:clrScheme name="Uponor">
      <a:dk1>
        <a:srgbClr val="000000"/>
      </a:dk1>
      <a:lt1>
        <a:srgbClr val="FFFFFF"/>
      </a:lt1>
      <a:dk2>
        <a:srgbClr val="0062C8"/>
      </a:dk2>
      <a:lt2>
        <a:srgbClr val="A1A1A1"/>
      </a:lt2>
      <a:accent1>
        <a:srgbClr val="333F48"/>
      </a:accent1>
      <a:accent2>
        <a:srgbClr val="8CD600"/>
      </a:accent2>
      <a:accent3>
        <a:srgbClr val="FFA300"/>
      </a:accent3>
      <a:accent4>
        <a:srgbClr val="FCE300"/>
      </a:accent4>
      <a:accent5>
        <a:srgbClr val="EF3354"/>
      </a:accent5>
      <a:accent6>
        <a:srgbClr val="BD51A2"/>
      </a:accent6>
      <a:hlink>
        <a:srgbClr val="0062C8"/>
      </a:hlink>
      <a:folHlink>
        <a:srgbClr val="0062C8"/>
      </a:folHlink>
    </a:clrScheme>
    <a:fontScheme name="Uponor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36000" tIns="36000" rIns="36000" bIns="36000" rtlCol="0">
        <a:spAutoFit/>
      </a:bodyPr>
      <a:lstStyle>
        <a:defPPr>
          <a:defRPr sz="14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4F745483-8BFA-45EF-BBF9-C96FCB59E527}" vid="{AEDA64FB-FD39-465A-864E-6CCB2F93360D}"/>
    </a:ext>
  </a:extLst>
</a:theme>
</file>

<file path=ppt/theme/theme4.xml><?xml version="1.0" encoding="utf-8"?>
<a:theme xmlns:a="http://schemas.openxmlformats.org/drawingml/2006/main" name="Uponor Chapter Opening Slides">
  <a:themeElements>
    <a:clrScheme name="Uponor">
      <a:dk1>
        <a:srgbClr val="000000"/>
      </a:dk1>
      <a:lt1>
        <a:srgbClr val="FFFFFF"/>
      </a:lt1>
      <a:dk2>
        <a:srgbClr val="0062C8"/>
      </a:dk2>
      <a:lt2>
        <a:srgbClr val="A1A1A1"/>
      </a:lt2>
      <a:accent1>
        <a:srgbClr val="333F48"/>
      </a:accent1>
      <a:accent2>
        <a:srgbClr val="8CD600"/>
      </a:accent2>
      <a:accent3>
        <a:srgbClr val="FFA300"/>
      </a:accent3>
      <a:accent4>
        <a:srgbClr val="FCE300"/>
      </a:accent4>
      <a:accent5>
        <a:srgbClr val="EF3354"/>
      </a:accent5>
      <a:accent6>
        <a:srgbClr val="BD51A2"/>
      </a:accent6>
      <a:hlink>
        <a:srgbClr val="0062C8"/>
      </a:hlink>
      <a:folHlink>
        <a:srgbClr val="0062C8"/>
      </a:folHlink>
    </a:clrScheme>
    <a:fontScheme name="Uponor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F745483-8BFA-45EF-BBF9-C96FCB59E527}" vid="{A7E967FC-C3FD-4684-AE51-9D3DDBD591E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160412 Uponor Master Template (Widescreen)</Template>
  <TotalTime>774</TotalTime>
  <Words>1325</Words>
  <Application>Microsoft Office PowerPoint</Application>
  <PresentationFormat>Affichage à l'écran (16:9)</PresentationFormat>
  <Paragraphs>455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30</vt:i4>
      </vt:variant>
    </vt:vector>
  </HeadingPairs>
  <TitlesOfParts>
    <vt:vector size="40" baseType="lpstr">
      <vt:lpstr>Arial</vt:lpstr>
      <vt:lpstr>Arial Narrow</vt:lpstr>
      <vt:lpstr>Calibri</vt:lpstr>
      <vt:lpstr>Symbol</vt:lpstr>
      <vt:lpstr>Verdana</vt:lpstr>
      <vt:lpstr>Wingdings</vt:lpstr>
      <vt:lpstr>Uponor Title and End Slides</vt:lpstr>
      <vt:lpstr>Uponor Content Slides</vt:lpstr>
      <vt:lpstr>Uponor XL Text Slides</vt:lpstr>
      <vt:lpstr>Uponor Chapter Opening Slides</vt:lpstr>
      <vt:lpstr>S-Press Plus  Présentation installateurs et Bureau d’étude</vt:lpstr>
      <vt:lpstr>Sommaire</vt:lpstr>
      <vt:lpstr>Le système Multicouche</vt:lpstr>
      <vt:lpstr>Le système Multicouche</vt:lpstr>
      <vt:lpstr>Le système Multicouche</vt:lpstr>
      <vt:lpstr>Le système Multicouche</vt:lpstr>
      <vt:lpstr>Le système Multicouche</vt:lpstr>
      <vt:lpstr>Le système Multicouche</vt:lpstr>
      <vt:lpstr>Le système Multicouche</vt:lpstr>
      <vt:lpstr>Un tube UNIQUE Uni Pipe Plus</vt:lpstr>
      <vt:lpstr>Le système Multicouche</vt:lpstr>
      <vt:lpstr>S-Press Plus Une nouvelle génération de raccords</vt:lpstr>
      <vt:lpstr>Présentation PowerPoint</vt:lpstr>
      <vt:lpstr>S-Press Plus</vt:lpstr>
      <vt:lpstr>S-Press Plus</vt:lpstr>
      <vt:lpstr>S-Press Plus</vt:lpstr>
      <vt:lpstr>Présentation PowerPoint</vt:lpstr>
      <vt:lpstr>S-Press Plus</vt:lpstr>
      <vt:lpstr>Présentation PowerPoint</vt:lpstr>
      <vt:lpstr>S-Press Plus</vt:lpstr>
      <vt:lpstr>S-Press Plus</vt:lpstr>
      <vt:lpstr>Présentation PowerPoint</vt:lpstr>
      <vt:lpstr>Présentation PowerPoint</vt:lpstr>
      <vt:lpstr>Planning lancement produits</vt:lpstr>
      <vt:lpstr>Planning lancement produits  </vt:lpstr>
      <vt:lpstr>Outils d’aide à la vente</vt:lpstr>
      <vt:lpstr>Outils d’aide à la vente</vt:lpstr>
      <vt:lpstr>Offre de remboursement</vt:lpstr>
      <vt:lpstr>Conquête Nouveau client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Slide Library</dc:title>
  <dc:creator>Uponor Corporation</dc:creator>
  <cp:lastModifiedBy>Morel, Philippe</cp:lastModifiedBy>
  <cp:revision>68</cp:revision>
  <dcterms:created xsi:type="dcterms:W3CDTF">2016-04-15T08:45:27Z</dcterms:created>
  <dcterms:modified xsi:type="dcterms:W3CDTF">2019-03-06T08:53:25Z</dcterms:modified>
</cp:coreProperties>
</file>