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99" r:id="rId2"/>
    <p:sldMasterId id="2147483709" r:id="rId3"/>
    <p:sldMasterId id="2147483690" r:id="rId4"/>
  </p:sldMasterIdLst>
  <p:notesMasterIdLst>
    <p:notesMasterId r:id="rId49"/>
  </p:notesMasterIdLst>
  <p:sldIdLst>
    <p:sldId id="266" r:id="rId5"/>
    <p:sldId id="267" r:id="rId6"/>
    <p:sldId id="336" r:id="rId7"/>
    <p:sldId id="334" r:id="rId8"/>
    <p:sldId id="304" r:id="rId9"/>
    <p:sldId id="305" r:id="rId10"/>
    <p:sldId id="306" r:id="rId11"/>
    <p:sldId id="307" r:id="rId12"/>
    <p:sldId id="308" r:id="rId13"/>
    <p:sldId id="309" r:id="rId14"/>
    <p:sldId id="335" r:id="rId15"/>
    <p:sldId id="312" r:id="rId16"/>
    <p:sldId id="337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41" r:id="rId29"/>
    <p:sldId id="355" r:id="rId30"/>
    <p:sldId id="372" r:id="rId31"/>
    <p:sldId id="356" r:id="rId32"/>
    <p:sldId id="348" r:id="rId33"/>
    <p:sldId id="352" r:id="rId34"/>
    <p:sldId id="371" r:id="rId35"/>
    <p:sldId id="376" r:id="rId36"/>
    <p:sldId id="377" r:id="rId37"/>
    <p:sldId id="378" r:id="rId38"/>
    <p:sldId id="379" r:id="rId39"/>
    <p:sldId id="380" r:id="rId40"/>
    <p:sldId id="363" r:id="rId41"/>
    <p:sldId id="381" r:id="rId42"/>
    <p:sldId id="382" r:id="rId43"/>
    <p:sldId id="383" r:id="rId44"/>
    <p:sldId id="375" r:id="rId45"/>
    <p:sldId id="367" r:id="rId46"/>
    <p:sldId id="370" r:id="rId47"/>
    <p:sldId id="384" r:id="rId48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C8"/>
    <a:srgbClr val="DD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howGuides="1">
      <p:cViewPr varScale="1">
        <p:scale>
          <a:sx n="147" d="100"/>
          <a:sy n="147" d="100"/>
        </p:scale>
        <p:origin x="52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1A9584-B5BE-4CE0-AC12-21A9EBAEA9A7}" type="doc">
      <dgm:prSet loTypeId="urn:microsoft.com/office/officeart/2005/8/layout/cycle5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4223FC4-2252-4FFB-AD3A-E09696F12BEE}">
      <dgm:prSet phldrT="[Texte]"/>
      <dgm:spPr/>
      <dgm:t>
        <a:bodyPr/>
        <a:lstStyle/>
        <a:p>
          <a:r>
            <a:rPr lang="fr-FR" b="1" dirty="0" smtClean="0"/>
            <a:t>Chauffage radiateurs</a:t>
          </a:r>
          <a:endParaRPr lang="fr-FR" b="1" dirty="0"/>
        </a:p>
      </dgm:t>
    </dgm:pt>
    <dgm:pt modelId="{195168F9-58EF-4DC7-AD5D-9968C9000E91}" type="parTrans" cxnId="{C60027AD-142D-4AC9-9B87-2F460DAC8DDE}">
      <dgm:prSet/>
      <dgm:spPr/>
      <dgm:t>
        <a:bodyPr/>
        <a:lstStyle/>
        <a:p>
          <a:endParaRPr lang="fr-FR"/>
        </a:p>
      </dgm:t>
    </dgm:pt>
    <dgm:pt modelId="{F5E8148A-C0C1-4317-B61F-85BE94A017BF}" type="sibTrans" cxnId="{C60027AD-142D-4AC9-9B87-2F460DAC8DDE}">
      <dgm:prSet/>
      <dgm:spPr/>
      <dgm:t>
        <a:bodyPr/>
        <a:lstStyle/>
        <a:p>
          <a:endParaRPr lang="fr-FR"/>
        </a:p>
      </dgm:t>
    </dgm:pt>
    <dgm:pt modelId="{9821E2B3-F5D2-4D77-87F6-4726287638A1}">
      <dgm:prSet phldrT="[Texte]"/>
      <dgm:spPr/>
      <dgm:t>
        <a:bodyPr/>
        <a:lstStyle/>
        <a:p>
          <a:r>
            <a:rPr lang="fr-FR" b="1" dirty="0" smtClean="0"/>
            <a:t>Chauffage</a:t>
          </a:r>
        </a:p>
        <a:p>
          <a:r>
            <a:rPr lang="fr-FR" b="1" dirty="0" smtClean="0"/>
            <a:t> au sol</a:t>
          </a:r>
          <a:endParaRPr lang="fr-FR" b="1" dirty="0"/>
        </a:p>
      </dgm:t>
    </dgm:pt>
    <dgm:pt modelId="{3314706E-C10D-4170-9B9B-3F68A15CEF0F}" type="parTrans" cxnId="{2CB2D5EC-B802-40E8-8366-61F96E3C326F}">
      <dgm:prSet/>
      <dgm:spPr/>
      <dgm:t>
        <a:bodyPr/>
        <a:lstStyle/>
        <a:p>
          <a:endParaRPr lang="fr-FR"/>
        </a:p>
      </dgm:t>
    </dgm:pt>
    <dgm:pt modelId="{87DCDFD1-41B5-48AD-A847-E4335A0157E0}" type="sibTrans" cxnId="{2CB2D5EC-B802-40E8-8366-61F96E3C326F}">
      <dgm:prSet/>
      <dgm:spPr/>
      <dgm:t>
        <a:bodyPr/>
        <a:lstStyle/>
        <a:p>
          <a:endParaRPr lang="fr-FR"/>
        </a:p>
      </dgm:t>
    </dgm:pt>
    <dgm:pt modelId="{8729D50A-42B5-4E60-B250-3E8C2FF6EB8C}">
      <dgm:prSet phldrT="[Texte]"/>
      <dgm:spPr/>
      <dgm:t>
        <a:bodyPr/>
        <a:lstStyle/>
        <a:p>
          <a:r>
            <a:rPr lang="fr-FR" b="1" dirty="0" smtClean="0"/>
            <a:t>Alimentation eau Froide</a:t>
          </a:r>
          <a:endParaRPr lang="fr-FR" b="1" dirty="0"/>
        </a:p>
      </dgm:t>
    </dgm:pt>
    <dgm:pt modelId="{63218310-9B34-47A6-A52D-4B01780AF95A}" type="parTrans" cxnId="{5B090BA6-5DAE-47A3-9072-D21FB8B27552}">
      <dgm:prSet/>
      <dgm:spPr/>
      <dgm:t>
        <a:bodyPr/>
        <a:lstStyle/>
        <a:p>
          <a:endParaRPr lang="fr-FR"/>
        </a:p>
      </dgm:t>
    </dgm:pt>
    <dgm:pt modelId="{772A5FD3-9DA6-457E-A27F-249B7EAE3FE4}" type="sibTrans" cxnId="{5B090BA6-5DAE-47A3-9072-D21FB8B27552}">
      <dgm:prSet/>
      <dgm:spPr/>
      <dgm:t>
        <a:bodyPr/>
        <a:lstStyle/>
        <a:p>
          <a:endParaRPr lang="fr-FR"/>
        </a:p>
      </dgm:t>
    </dgm:pt>
    <dgm:pt modelId="{0E748A70-66CB-42F1-8D66-DFC9C5792BAA}">
      <dgm:prSet phldrT="[Texte]"/>
      <dgm:spPr/>
      <dgm:t>
        <a:bodyPr/>
        <a:lstStyle/>
        <a:p>
          <a:r>
            <a:rPr lang="fr-FR" b="1" dirty="0" smtClean="0"/>
            <a:t>Alimentation eau chaude</a:t>
          </a:r>
          <a:endParaRPr lang="fr-FR" b="1" dirty="0"/>
        </a:p>
      </dgm:t>
    </dgm:pt>
    <dgm:pt modelId="{7B8E8613-505A-4F17-9C07-A2A4CABAE468}" type="parTrans" cxnId="{A7D4173A-A56B-4C77-969E-12862E3698AF}">
      <dgm:prSet/>
      <dgm:spPr/>
      <dgm:t>
        <a:bodyPr/>
        <a:lstStyle/>
        <a:p>
          <a:endParaRPr lang="fr-FR"/>
        </a:p>
      </dgm:t>
    </dgm:pt>
    <dgm:pt modelId="{7F227698-DB55-498A-9C3A-098C3E05DDB3}" type="sibTrans" cxnId="{A7D4173A-A56B-4C77-969E-12862E3698AF}">
      <dgm:prSet/>
      <dgm:spPr/>
      <dgm:t>
        <a:bodyPr/>
        <a:lstStyle/>
        <a:p>
          <a:endParaRPr lang="fr-FR"/>
        </a:p>
      </dgm:t>
    </dgm:pt>
    <dgm:pt modelId="{C396059D-A251-4113-8D4E-049827FD301B}" type="pres">
      <dgm:prSet presAssocID="{731A9584-B5BE-4CE0-AC12-21A9EBAEA9A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BE49108-34DB-47CC-8CE2-340D351E71A6}" type="pres">
      <dgm:prSet presAssocID="{24223FC4-2252-4FFB-AD3A-E09696F12BE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2E47C0-656E-465D-A9C4-38B9E9289F64}" type="pres">
      <dgm:prSet presAssocID="{24223FC4-2252-4FFB-AD3A-E09696F12BEE}" presName="spNode" presStyleCnt="0"/>
      <dgm:spPr/>
    </dgm:pt>
    <dgm:pt modelId="{21B1EF8C-C084-4546-9BC3-569ABEF01D4B}" type="pres">
      <dgm:prSet presAssocID="{F5E8148A-C0C1-4317-B61F-85BE94A017BF}" presName="sibTrans" presStyleLbl="sibTrans1D1" presStyleIdx="0" presStyleCnt="4"/>
      <dgm:spPr/>
      <dgm:t>
        <a:bodyPr/>
        <a:lstStyle/>
        <a:p>
          <a:endParaRPr lang="fr-FR"/>
        </a:p>
      </dgm:t>
    </dgm:pt>
    <dgm:pt modelId="{7D10419B-BDF3-4AE6-AFC9-A7F0AA3D0B49}" type="pres">
      <dgm:prSet presAssocID="{9821E2B3-F5D2-4D77-87F6-4726287638A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C21DB29-EEB2-4C9D-8678-8090C11A72E0}" type="pres">
      <dgm:prSet presAssocID="{9821E2B3-F5D2-4D77-87F6-4726287638A1}" presName="spNode" presStyleCnt="0"/>
      <dgm:spPr/>
    </dgm:pt>
    <dgm:pt modelId="{BDEF6EA8-D7BA-41D3-8302-F893E870A567}" type="pres">
      <dgm:prSet presAssocID="{87DCDFD1-41B5-48AD-A847-E4335A0157E0}" presName="sibTrans" presStyleLbl="sibTrans1D1" presStyleIdx="1" presStyleCnt="4"/>
      <dgm:spPr/>
      <dgm:t>
        <a:bodyPr/>
        <a:lstStyle/>
        <a:p>
          <a:endParaRPr lang="fr-FR"/>
        </a:p>
      </dgm:t>
    </dgm:pt>
    <dgm:pt modelId="{CB7FFF9B-29BF-4E3C-B01C-1D63C5A12B6D}" type="pres">
      <dgm:prSet presAssocID="{8729D50A-42B5-4E60-B250-3E8C2FF6EB8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412D70-3A1C-472E-8344-B1F31154A7DF}" type="pres">
      <dgm:prSet presAssocID="{8729D50A-42B5-4E60-B250-3E8C2FF6EB8C}" presName="spNode" presStyleCnt="0"/>
      <dgm:spPr/>
    </dgm:pt>
    <dgm:pt modelId="{DC0EC70C-3CF5-4FC0-9B75-D8C07CFDCB6E}" type="pres">
      <dgm:prSet presAssocID="{772A5FD3-9DA6-457E-A27F-249B7EAE3FE4}" presName="sibTrans" presStyleLbl="sibTrans1D1" presStyleIdx="2" presStyleCnt="4"/>
      <dgm:spPr/>
      <dgm:t>
        <a:bodyPr/>
        <a:lstStyle/>
        <a:p>
          <a:endParaRPr lang="fr-FR"/>
        </a:p>
      </dgm:t>
    </dgm:pt>
    <dgm:pt modelId="{A519E8C5-4660-404E-B320-1C275D7C0960}" type="pres">
      <dgm:prSet presAssocID="{0E748A70-66CB-42F1-8D66-DFC9C5792BA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BC73E4-44C9-4063-B868-FBAB5C02AE68}" type="pres">
      <dgm:prSet presAssocID="{0E748A70-66CB-42F1-8D66-DFC9C5792BAA}" presName="spNode" presStyleCnt="0"/>
      <dgm:spPr/>
    </dgm:pt>
    <dgm:pt modelId="{77E47463-BCF1-4954-994D-B204B4B7AEB9}" type="pres">
      <dgm:prSet presAssocID="{7F227698-DB55-498A-9C3A-098C3E05DDB3}" presName="sibTrans" presStyleLbl="sibTrans1D1" presStyleIdx="3" presStyleCnt="4"/>
      <dgm:spPr/>
      <dgm:t>
        <a:bodyPr/>
        <a:lstStyle/>
        <a:p>
          <a:endParaRPr lang="fr-FR"/>
        </a:p>
      </dgm:t>
    </dgm:pt>
  </dgm:ptLst>
  <dgm:cxnLst>
    <dgm:cxn modelId="{01FD2A1E-AB6E-4844-9EBD-A8EE8FD9B9F5}" type="presOf" srcId="{0E748A70-66CB-42F1-8D66-DFC9C5792BAA}" destId="{A519E8C5-4660-404E-B320-1C275D7C0960}" srcOrd="0" destOrd="0" presId="urn:microsoft.com/office/officeart/2005/8/layout/cycle5"/>
    <dgm:cxn modelId="{5B090BA6-5DAE-47A3-9072-D21FB8B27552}" srcId="{731A9584-B5BE-4CE0-AC12-21A9EBAEA9A7}" destId="{8729D50A-42B5-4E60-B250-3E8C2FF6EB8C}" srcOrd="2" destOrd="0" parTransId="{63218310-9B34-47A6-A52D-4B01780AF95A}" sibTransId="{772A5FD3-9DA6-457E-A27F-249B7EAE3FE4}"/>
    <dgm:cxn modelId="{C60027AD-142D-4AC9-9B87-2F460DAC8DDE}" srcId="{731A9584-B5BE-4CE0-AC12-21A9EBAEA9A7}" destId="{24223FC4-2252-4FFB-AD3A-E09696F12BEE}" srcOrd="0" destOrd="0" parTransId="{195168F9-58EF-4DC7-AD5D-9968C9000E91}" sibTransId="{F5E8148A-C0C1-4317-B61F-85BE94A017BF}"/>
    <dgm:cxn modelId="{19E3D856-88F2-4245-863F-3BD683710F45}" type="presOf" srcId="{24223FC4-2252-4FFB-AD3A-E09696F12BEE}" destId="{9BE49108-34DB-47CC-8CE2-340D351E71A6}" srcOrd="0" destOrd="0" presId="urn:microsoft.com/office/officeart/2005/8/layout/cycle5"/>
    <dgm:cxn modelId="{2D63266E-9C84-4727-B8F4-74564473654D}" type="presOf" srcId="{772A5FD3-9DA6-457E-A27F-249B7EAE3FE4}" destId="{DC0EC70C-3CF5-4FC0-9B75-D8C07CFDCB6E}" srcOrd="0" destOrd="0" presId="urn:microsoft.com/office/officeart/2005/8/layout/cycle5"/>
    <dgm:cxn modelId="{A78EBF94-AE4A-4FB1-9111-CC416E104B30}" type="presOf" srcId="{731A9584-B5BE-4CE0-AC12-21A9EBAEA9A7}" destId="{C396059D-A251-4113-8D4E-049827FD301B}" srcOrd="0" destOrd="0" presId="urn:microsoft.com/office/officeart/2005/8/layout/cycle5"/>
    <dgm:cxn modelId="{2D24B2DB-4B2E-4B20-9F50-888DC64BBC5E}" type="presOf" srcId="{8729D50A-42B5-4E60-B250-3E8C2FF6EB8C}" destId="{CB7FFF9B-29BF-4E3C-B01C-1D63C5A12B6D}" srcOrd="0" destOrd="0" presId="urn:microsoft.com/office/officeart/2005/8/layout/cycle5"/>
    <dgm:cxn modelId="{3F863B4E-2DB9-42C5-9F9D-FD7BF5832181}" type="presOf" srcId="{87DCDFD1-41B5-48AD-A847-E4335A0157E0}" destId="{BDEF6EA8-D7BA-41D3-8302-F893E870A567}" srcOrd="0" destOrd="0" presId="urn:microsoft.com/office/officeart/2005/8/layout/cycle5"/>
    <dgm:cxn modelId="{BAD5C477-5E92-4C35-B4D6-08EAFFF5CBC6}" type="presOf" srcId="{7F227698-DB55-498A-9C3A-098C3E05DDB3}" destId="{77E47463-BCF1-4954-994D-B204B4B7AEB9}" srcOrd="0" destOrd="0" presId="urn:microsoft.com/office/officeart/2005/8/layout/cycle5"/>
    <dgm:cxn modelId="{987CC019-A20A-4AA3-AD42-951A7AAE04CD}" type="presOf" srcId="{9821E2B3-F5D2-4D77-87F6-4726287638A1}" destId="{7D10419B-BDF3-4AE6-AFC9-A7F0AA3D0B49}" srcOrd="0" destOrd="0" presId="urn:microsoft.com/office/officeart/2005/8/layout/cycle5"/>
    <dgm:cxn modelId="{A7D4173A-A56B-4C77-969E-12862E3698AF}" srcId="{731A9584-B5BE-4CE0-AC12-21A9EBAEA9A7}" destId="{0E748A70-66CB-42F1-8D66-DFC9C5792BAA}" srcOrd="3" destOrd="0" parTransId="{7B8E8613-505A-4F17-9C07-A2A4CABAE468}" sibTransId="{7F227698-DB55-498A-9C3A-098C3E05DDB3}"/>
    <dgm:cxn modelId="{2CB2D5EC-B802-40E8-8366-61F96E3C326F}" srcId="{731A9584-B5BE-4CE0-AC12-21A9EBAEA9A7}" destId="{9821E2B3-F5D2-4D77-87F6-4726287638A1}" srcOrd="1" destOrd="0" parTransId="{3314706E-C10D-4170-9B9B-3F68A15CEF0F}" sibTransId="{87DCDFD1-41B5-48AD-A847-E4335A0157E0}"/>
    <dgm:cxn modelId="{FE71BFF0-458F-4D23-9247-B1DFE456399A}" type="presOf" srcId="{F5E8148A-C0C1-4317-B61F-85BE94A017BF}" destId="{21B1EF8C-C084-4546-9BC3-569ABEF01D4B}" srcOrd="0" destOrd="0" presId="urn:microsoft.com/office/officeart/2005/8/layout/cycle5"/>
    <dgm:cxn modelId="{A112B078-8FD6-483D-BB92-BEF7AC52864B}" type="presParOf" srcId="{C396059D-A251-4113-8D4E-049827FD301B}" destId="{9BE49108-34DB-47CC-8CE2-340D351E71A6}" srcOrd="0" destOrd="0" presId="urn:microsoft.com/office/officeart/2005/8/layout/cycle5"/>
    <dgm:cxn modelId="{EB831091-F4C9-416A-A19C-18B1A15E6075}" type="presParOf" srcId="{C396059D-A251-4113-8D4E-049827FD301B}" destId="{472E47C0-656E-465D-A9C4-38B9E9289F64}" srcOrd="1" destOrd="0" presId="urn:microsoft.com/office/officeart/2005/8/layout/cycle5"/>
    <dgm:cxn modelId="{D68FD342-34B4-4462-A139-1000C6719CE3}" type="presParOf" srcId="{C396059D-A251-4113-8D4E-049827FD301B}" destId="{21B1EF8C-C084-4546-9BC3-569ABEF01D4B}" srcOrd="2" destOrd="0" presId="urn:microsoft.com/office/officeart/2005/8/layout/cycle5"/>
    <dgm:cxn modelId="{26B08DEB-8B3F-4E7C-8565-7AE9DD6194F2}" type="presParOf" srcId="{C396059D-A251-4113-8D4E-049827FD301B}" destId="{7D10419B-BDF3-4AE6-AFC9-A7F0AA3D0B49}" srcOrd="3" destOrd="0" presId="urn:microsoft.com/office/officeart/2005/8/layout/cycle5"/>
    <dgm:cxn modelId="{740FB48D-F660-4137-ACF0-E8329E412FDE}" type="presParOf" srcId="{C396059D-A251-4113-8D4E-049827FD301B}" destId="{AC21DB29-EEB2-4C9D-8678-8090C11A72E0}" srcOrd="4" destOrd="0" presId="urn:microsoft.com/office/officeart/2005/8/layout/cycle5"/>
    <dgm:cxn modelId="{F9D1B240-8040-4CD7-84F7-75366C1C430E}" type="presParOf" srcId="{C396059D-A251-4113-8D4E-049827FD301B}" destId="{BDEF6EA8-D7BA-41D3-8302-F893E870A567}" srcOrd="5" destOrd="0" presId="urn:microsoft.com/office/officeart/2005/8/layout/cycle5"/>
    <dgm:cxn modelId="{926EEDE7-3CEC-478A-B98E-26C43A890D01}" type="presParOf" srcId="{C396059D-A251-4113-8D4E-049827FD301B}" destId="{CB7FFF9B-29BF-4E3C-B01C-1D63C5A12B6D}" srcOrd="6" destOrd="0" presId="urn:microsoft.com/office/officeart/2005/8/layout/cycle5"/>
    <dgm:cxn modelId="{DCFDA749-DA03-47EC-92CD-E60F78A9E042}" type="presParOf" srcId="{C396059D-A251-4113-8D4E-049827FD301B}" destId="{8B412D70-3A1C-472E-8344-B1F31154A7DF}" srcOrd="7" destOrd="0" presId="urn:microsoft.com/office/officeart/2005/8/layout/cycle5"/>
    <dgm:cxn modelId="{2E75E91C-D975-4A0C-94F2-9FFEC7404897}" type="presParOf" srcId="{C396059D-A251-4113-8D4E-049827FD301B}" destId="{DC0EC70C-3CF5-4FC0-9B75-D8C07CFDCB6E}" srcOrd="8" destOrd="0" presId="urn:microsoft.com/office/officeart/2005/8/layout/cycle5"/>
    <dgm:cxn modelId="{813BB843-E73C-466C-B5B8-2A961B5619B1}" type="presParOf" srcId="{C396059D-A251-4113-8D4E-049827FD301B}" destId="{A519E8C5-4660-404E-B320-1C275D7C0960}" srcOrd="9" destOrd="0" presId="urn:microsoft.com/office/officeart/2005/8/layout/cycle5"/>
    <dgm:cxn modelId="{6761E24D-F0E8-443E-8BB5-3D667CB57200}" type="presParOf" srcId="{C396059D-A251-4113-8D4E-049827FD301B}" destId="{28BC73E4-44C9-4063-B868-FBAB5C02AE68}" srcOrd="10" destOrd="0" presId="urn:microsoft.com/office/officeart/2005/8/layout/cycle5"/>
    <dgm:cxn modelId="{F4A74DFF-278F-4969-BFE9-2514556E87C6}" type="presParOf" srcId="{C396059D-A251-4113-8D4E-049827FD301B}" destId="{77E47463-BCF1-4954-994D-B204B4B7AEB9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5173C4-9081-45D8-AFC4-961E4B6849AC}" type="doc">
      <dgm:prSet loTypeId="urn:microsoft.com/office/officeart/2005/8/layout/pyramid2" loCatId="pyramid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B57A6AFB-2EA3-4E6B-8307-B3CC1B9C85D7}">
      <dgm:prSet phldrT="[Texte]" custT="1"/>
      <dgm:spPr/>
      <dgm:t>
        <a:bodyPr/>
        <a:lstStyle/>
        <a:p>
          <a:r>
            <a:rPr lang="fr-FR" sz="1200" b="1" dirty="0" smtClean="0"/>
            <a:t>Tous types de bâtiments</a:t>
          </a:r>
        </a:p>
        <a:p>
          <a:r>
            <a:rPr lang="fr-FR" sz="1200" dirty="0" smtClean="0"/>
            <a:t>(Maison individuelle - Collectif - Tertiaire - Industriel - etc…) </a:t>
          </a:r>
          <a:endParaRPr lang="fr-FR" sz="1200" dirty="0"/>
        </a:p>
      </dgm:t>
    </dgm:pt>
    <dgm:pt modelId="{9D9A5179-3B9D-461F-974C-DFFAC6F0657C}" type="parTrans" cxnId="{2F2449BB-5B49-48A1-965F-24CF06A486F3}">
      <dgm:prSet/>
      <dgm:spPr/>
      <dgm:t>
        <a:bodyPr/>
        <a:lstStyle/>
        <a:p>
          <a:endParaRPr lang="fr-FR" sz="1400"/>
        </a:p>
      </dgm:t>
    </dgm:pt>
    <dgm:pt modelId="{A04EB77E-82FB-49D9-945E-779E2E3DC92D}" type="sibTrans" cxnId="{2F2449BB-5B49-48A1-965F-24CF06A486F3}">
      <dgm:prSet/>
      <dgm:spPr/>
      <dgm:t>
        <a:bodyPr/>
        <a:lstStyle/>
        <a:p>
          <a:endParaRPr lang="fr-FR" sz="1400"/>
        </a:p>
      </dgm:t>
    </dgm:pt>
    <dgm:pt modelId="{6578B339-DFB2-4ABA-A37E-17523E9129CD}">
      <dgm:prSet phldrT="[Texte]" custT="1"/>
      <dgm:spPr/>
      <dgm:t>
        <a:bodyPr/>
        <a:lstStyle/>
        <a:p>
          <a:r>
            <a:rPr lang="fr-FR" sz="1200" dirty="0" smtClean="0"/>
            <a:t>Neuf - Rénovation</a:t>
          </a:r>
          <a:endParaRPr lang="fr-FR" sz="1200" dirty="0"/>
        </a:p>
      </dgm:t>
    </dgm:pt>
    <dgm:pt modelId="{969C48BD-6FAC-4CDA-9844-301F9ED47D5F}" type="parTrans" cxnId="{90F2AB01-8815-4A9B-B445-4F2F0AAD49E1}">
      <dgm:prSet/>
      <dgm:spPr/>
      <dgm:t>
        <a:bodyPr/>
        <a:lstStyle/>
        <a:p>
          <a:endParaRPr lang="fr-FR" sz="1400"/>
        </a:p>
      </dgm:t>
    </dgm:pt>
    <dgm:pt modelId="{7FEFE230-5C23-43AC-8E1D-6FAD9BD023B0}" type="sibTrans" cxnId="{90F2AB01-8815-4A9B-B445-4F2F0AAD49E1}">
      <dgm:prSet/>
      <dgm:spPr/>
      <dgm:t>
        <a:bodyPr/>
        <a:lstStyle/>
        <a:p>
          <a:endParaRPr lang="fr-FR" sz="1400"/>
        </a:p>
      </dgm:t>
    </dgm:pt>
    <dgm:pt modelId="{A8099507-B9F4-47E5-8406-3B765F9945D3}">
      <dgm:prSet phldrT="[Texte]" custT="1"/>
      <dgm:spPr/>
      <dgm:t>
        <a:bodyPr/>
        <a:lstStyle/>
        <a:p>
          <a:r>
            <a:rPr lang="fr-FR" sz="1200" dirty="0" smtClean="0"/>
            <a:t>Distribution - Colonne montante</a:t>
          </a:r>
          <a:endParaRPr lang="fr-FR" sz="1200" dirty="0"/>
        </a:p>
      </dgm:t>
    </dgm:pt>
    <dgm:pt modelId="{C387A308-1210-4AE6-AE45-E30A3AE17C1E}" type="parTrans" cxnId="{843E6C1B-2BED-4A70-AF4E-1153587A0410}">
      <dgm:prSet/>
      <dgm:spPr/>
      <dgm:t>
        <a:bodyPr/>
        <a:lstStyle/>
        <a:p>
          <a:endParaRPr lang="fr-FR" sz="1400"/>
        </a:p>
      </dgm:t>
    </dgm:pt>
    <dgm:pt modelId="{6D25988F-6E8D-48B2-BCBA-D32C57A05601}" type="sibTrans" cxnId="{843E6C1B-2BED-4A70-AF4E-1153587A0410}">
      <dgm:prSet/>
      <dgm:spPr/>
      <dgm:t>
        <a:bodyPr/>
        <a:lstStyle/>
        <a:p>
          <a:endParaRPr lang="fr-FR" sz="1400"/>
        </a:p>
      </dgm:t>
    </dgm:pt>
    <dgm:pt modelId="{C9D18788-2276-4782-9810-2F9E415751D4}">
      <dgm:prSet phldrT="[Texte]" custT="1"/>
      <dgm:spPr/>
      <dgm:t>
        <a:bodyPr/>
        <a:lstStyle/>
        <a:p>
          <a:r>
            <a:rPr lang="fr-FR" sz="1200" dirty="0" smtClean="0"/>
            <a:t>Apparent - Encastré - Gaine Technique - Vide sanitaire</a:t>
          </a:r>
          <a:endParaRPr lang="fr-FR" sz="1200" dirty="0"/>
        </a:p>
      </dgm:t>
    </dgm:pt>
    <dgm:pt modelId="{765018EF-56FD-4A59-8217-35903B4A2AF0}" type="parTrans" cxnId="{C84845CF-A243-4F04-B743-57FC0C3F13CA}">
      <dgm:prSet/>
      <dgm:spPr/>
      <dgm:t>
        <a:bodyPr/>
        <a:lstStyle/>
        <a:p>
          <a:endParaRPr lang="fr-FR" sz="1400"/>
        </a:p>
      </dgm:t>
    </dgm:pt>
    <dgm:pt modelId="{2F81381F-C53A-49B6-9724-1F64773BA565}" type="sibTrans" cxnId="{C84845CF-A243-4F04-B743-57FC0C3F13CA}">
      <dgm:prSet/>
      <dgm:spPr/>
      <dgm:t>
        <a:bodyPr/>
        <a:lstStyle/>
        <a:p>
          <a:endParaRPr lang="fr-FR" sz="1400"/>
        </a:p>
      </dgm:t>
    </dgm:pt>
    <dgm:pt modelId="{5C0234D1-73C9-451D-ABEA-3C81C31690BE}" type="pres">
      <dgm:prSet presAssocID="{8F5173C4-9081-45D8-AFC4-961E4B6849A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A50615B9-CD7E-4CE3-9CEE-5C703325F512}" type="pres">
      <dgm:prSet presAssocID="{8F5173C4-9081-45D8-AFC4-961E4B6849AC}" presName="pyramid" presStyleLbl="node1" presStyleIdx="0" presStyleCnt="1" custLinFactNeighborX="-17188" custLinFactNeighborY="19686"/>
      <dgm:spPr/>
      <dgm:t>
        <a:bodyPr/>
        <a:lstStyle/>
        <a:p>
          <a:endParaRPr lang="fr-FR"/>
        </a:p>
      </dgm:t>
    </dgm:pt>
    <dgm:pt modelId="{CB8C822C-4827-4879-88E5-B780C1CAAD4B}" type="pres">
      <dgm:prSet presAssocID="{8F5173C4-9081-45D8-AFC4-961E4B6849AC}" presName="theList" presStyleCnt="0"/>
      <dgm:spPr/>
      <dgm:t>
        <a:bodyPr/>
        <a:lstStyle/>
        <a:p>
          <a:endParaRPr lang="fr-FR"/>
        </a:p>
      </dgm:t>
    </dgm:pt>
    <dgm:pt modelId="{2C664432-2D06-448E-8582-7BC9EAE7381F}" type="pres">
      <dgm:prSet presAssocID="{B57A6AFB-2EA3-4E6B-8307-B3CC1B9C85D7}" presName="aNode" presStyleLbl="fgAcc1" presStyleIdx="0" presStyleCnt="4" custScaleX="203599" custScaleY="181263" custLinFactY="-31305" custLinFactNeighborX="1185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BA9DEDB-5991-484D-A576-B89E955E467B}" type="pres">
      <dgm:prSet presAssocID="{B57A6AFB-2EA3-4E6B-8307-B3CC1B9C85D7}" presName="aSpace" presStyleCnt="0"/>
      <dgm:spPr/>
      <dgm:t>
        <a:bodyPr/>
        <a:lstStyle/>
        <a:p>
          <a:endParaRPr lang="fr-FR"/>
        </a:p>
      </dgm:t>
    </dgm:pt>
    <dgm:pt modelId="{6CD84890-B9ED-4DAD-85E2-997E93E170F6}" type="pres">
      <dgm:prSet presAssocID="{6578B339-DFB2-4ABA-A37E-17523E9129CD}" presName="aNode" presStyleLbl="fgAcc1" presStyleIdx="1" presStyleCnt="4" custScaleX="203599" custLinFactY="-8573" custLinFactNeighborX="2176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90F43A-7AD1-4F63-9E5B-3DAD9CF7C5A7}" type="pres">
      <dgm:prSet presAssocID="{6578B339-DFB2-4ABA-A37E-17523E9129CD}" presName="aSpace" presStyleCnt="0"/>
      <dgm:spPr/>
      <dgm:t>
        <a:bodyPr/>
        <a:lstStyle/>
        <a:p>
          <a:endParaRPr lang="fr-FR"/>
        </a:p>
      </dgm:t>
    </dgm:pt>
    <dgm:pt modelId="{D7161630-09A7-4EE1-967F-0C4862AFAC96}" type="pres">
      <dgm:prSet presAssocID="{A8099507-B9F4-47E5-8406-3B765F9945D3}" presName="aNode" presStyleLbl="fgAcc1" presStyleIdx="2" presStyleCnt="4" custScaleX="203599" custLinFactNeighborX="3153" custLinFactNeighborY="-4512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7EE39A6-8203-4034-9725-9FA917378FD0}" type="pres">
      <dgm:prSet presAssocID="{A8099507-B9F4-47E5-8406-3B765F9945D3}" presName="aSpace" presStyleCnt="0"/>
      <dgm:spPr/>
      <dgm:t>
        <a:bodyPr/>
        <a:lstStyle/>
        <a:p>
          <a:endParaRPr lang="fr-FR"/>
        </a:p>
      </dgm:t>
    </dgm:pt>
    <dgm:pt modelId="{684DB12C-25A4-4B27-A115-C2541151DE37}" type="pres">
      <dgm:prSet presAssocID="{C9D18788-2276-4782-9810-2F9E415751D4}" presName="aNode" presStyleLbl="fgAcc1" presStyleIdx="3" presStyleCnt="4" custScaleX="203599" custScaleY="207745" custLinFactY="2757" custLinFactNeighborX="2830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8C13BB7-FFE2-4CB3-B6F0-DABBCD2432F8}" type="pres">
      <dgm:prSet presAssocID="{C9D18788-2276-4782-9810-2F9E415751D4}" presName="aSpace" presStyleCnt="0"/>
      <dgm:spPr/>
      <dgm:t>
        <a:bodyPr/>
        <a:lstStyle/>
        <a:p>
          <a:endParaRPr lang="fr-FR"/>
        </a:p>
      </dgm:t>
    </dgm:pt>
  </dgm:ptLst>
  <dgm:cxnLst>
    <dgm:cxn modelId="{C84845CF-A243-4F04-B743-57FC0C3F13CA}" srcId="{8F5173C4-9081-45D8-AFC4-961E4B6849AC}" destId="{C9D18788-2276-4782-9810-2F9E415751D4}" srcOrd="3" destOrd="0" parTransId="{765018EF-56FD-4A59-8217-35903B4A2AF0}" sibTransId="{2F81381F-C53A-49B6-9724-1F64773BA565}"/>
    <dgm:cxn modelId="{419FF4A1-A00D-4A60-9D7E-F8F0F7FAEA92}" type="presOf" srcId="{6578B339-DFB2-4ABA-A37E-17523E9129CD}" destId="{6CD84890-B9ED-4DAD-85E2-997E93E170F6}" srcOrd="0" destOrd="0" presId="urn:microsoft.com/office/officeart/2005/8/layout/pyramid2"/>
    <dgm:cxn modelId="{1EF5C0FD-46EE-4D4D-AC50-D8788A5341C3}" type="presOf" srcId="{8F5173C4-9081-45D8-AFC4-961E4B6849AC}" destId="{5C0234D1-73C9-451D-ABEA-3C81C31690BE}" srcOrd="0" destOrd="0" presId="urn:microsoft.com/office/officeart/2005/8/layout/pyramid2"/>
    <dgm:cxn modelId="{B03AC6CC-4682-4D68-AD1D-6070A5D04D40}" type="presOf" srcId="{C9D18788-2276-4782-9810-2F9E415751D4}" destId="{684DB12C-25A4-4B27-A115-C2541151DE37}" srcOrd="0" destOrd="0" presId="urn:microsoft.com/office/officeart/2005/8/layout/pyramid2"/>
    <dgm:cxn modelId="{2F2449BB-5B49-48A1-965F-24CF06A486F3}" srcId="{8F5173C4-9081-45D8-AFC4-961E4B6849AC}" destId="{B57A6AFB-2EA3-4E6B-8307-B3CC1B9C85D7}" srcOrd="0" destOrd="0" parTransId="{9D9A5179-3B9D-461F-974C-DFFAC6F0657C}" sibTransId="{A04EB77E-82FB-49D9-945E-779E2E3DC92D}"/>
    <dgm:cxn modelId="{3B436BBF-A0E7-4708-BF77-8D7A9FE1EF97}" type="presOf" srcId="{B57A6AFB-2EA3-4E6B-8307-B3CC1B9C85D7}" destId="{2C664432-2D06-448E-8582-7BC9EAE7381F}" srcOrd="0" destOrd="0" presId="urn:microsoft.com/office/officeart/2005/8/layout/pyramid2"/>
    <dgm:cxn modelId="{90F2AB01-8815-4A9B-B445-4F2F0AAD49E1}" srcId="{8F5173C4-9081-45D8-AFC4-961E4B6849AC}" destId="{6578B339-DFB2-4ABA-A37E-17523E9129CD}" srcOrd="1" destOrd="0" parTransId="{969C48BD-6FAC-4CDA-9844-301F9ED47D5F}" sibTransId="{7FEFE230-5C23-43AC-8E1D-6FAD9BD023B0}"/>
    <dgm:cxn modelId="{843E6C1B-2BED-4A70-AF4E-1153587A0410}" srcId="{8F5173C4-9081-45D8-AFC4-961E4B6849AC}" destId="{A8099507-B9F4-47E5-8406-3B765F9945D3}" srcOrd="2" destOrd="0" parTransId="{C387A308-1210-4AE6-AE45-E30A3AE17C1E}" sibTransId="{6D25988F-6E8D-48B2-BCBA-D32C57A05601}"/>
    <dgm:cxn modelId="{9DB4F87F-F3D7-4B3A-BC34-403CCF9B3310}" type="presOf" srcId="{A8099507-B9F4-47E5-8406-3B765F9945D3}" destId="{D7161630-09A7-4EE1-967F-0C4862AFAC96}" srcOrd="0" destOrd="0" presId="urn:microsoft.com/office/officeart/2005/8/layout/pyramid2"/>
    <dgm:cxn modelId="{738E9BAC-B1DA-4941-A9F7-818792332B49}" type="presParOf" srcId="{5C0234D1-73C9-451D-ABEA-3C81C31690BE}" destId="{A50615B9-CD7E-4CE3-9CEE-5C703325F512}" srcOrd="0" destOrd="0" presId="urn:microsoft.com/office/officeart/2005/8/layout/pyramid2"/>
    <dgm:cxn modelId="{F4595004-49B0-4EA8-BFA4-E36A73897D1D}" type="presParOf" srcId="{5C0234D1-73C9-451D-ABEA-3C81C31690BE}" destId="{CB8C822C-4827-4879-88E5-B780C1CAAD4B}" srcOrd="1" destOrd="0" presId="urn:microsoft.com/office/officeart/2005/8/layout/pyramid2"/>
    <dgm:cxn modelId="{00C25B78-ED6A-49BF-9834-EA59F85DA0BF}" type="presParOf" srcId="{CB8C822C-4827-4879-88E5-B780C1CAAD4B}" destId="{2C664432-2D06-448E-8582-7BC9EAE7381F}" srcOrd="0" destOrd="0" presId="urn:microsoft.com/office/officeart/2005/8/layout/pyramid2"/>
    <dgm:cxn modelId="{D4F78589-0365-4ABA-B644-2767F9F4B016}" type="presParOf" srcId="{CB8C822C-4827-4879-88E5-B780C1CAAD4B}" destId="{ABA9DEDB-5991-484D-A576-B89E955E467B}" srcOrd="1" destOrd="0" presId="urn:microsoft.com/office/officeart/2005/8/layout/pyramid2"/>
    <dgm:cxn modelId="{EA16CEE8-ED7E-4129-8D7B-D9F2543C4ECE}" type="presParOf" srcId="{CB8C822C-4827-4879-88E5-B780C1CAAD4B}" destId="{6CD84890-B9ED-4DAD-85E2-997E93E170F6}" srcOrd="2" destOrd="0" presId="urn:microsoft.com/office/officeart/2005/8/layout/pyramid2"/>
    <dgm:cxn modelId="{18473ABF-30D8-4B4D-B386-D0B15CEC6497}" type="presParOf" srcId="{CB8C822C-4827-4879-88E5-B780C1CAAD4B}" destId="{8B90F43A-7AD1-4F63-9E5B-3DAD9CF7C5A7}" srcOrd="3" destOrd="0" presId="urn:microsoft.com/office/officeart/2005/8/layout/pyramid2"/>
    <dgm:cxn modelId="{1A9A78F0-4454-4BB1-9B77-E82692505EB7}" type="presParOf" srcId="{CB8C822C-4827-4879-88E5-B780C1CAAD4B}" destId="{D7161630-09A7-4EE1-967F-0C4862AFAC96}" srcOrd="4" destOrd="0" presId="urn:microsoft.com/office/officeart/2005/8/layout/pyramid2"/>
    <dgm:cxn modelId="{C824088B-2C9C-49FF-875E-90D8F3BE0AF6}" type="presParOf" srcId="{CB8C822C-4827-4879-88E5-B780C1CAAD4B}" destId="{A7EE39A6-8203-4034-9725-9FA917378FD0}" srcOrd="5" destOrd="0" presId="urn:microsoft.com/office/officeart/2005/8/layout/pyramid2"/>
    <dgm:cxn modelId="{46BF4FBE-6580-401A-9600-B9680883736E}" type="presParOf" srcId="{CB8C822C-4827-4879-88E5-B780C1CAAD4B}" destId="{684DB12C-25A4-4B27-A115-C2541151DE37}" srcOrd="6" destOrd="0" presId="urn:microsoft.com/office/officeart/2005/8/layout/pyramid2"/>
    <dgm:cxn modelId="{62FC3A63-815A-4107-B73C-F6563216D130}" type="presParOf" srcId="{CB8C822C-4827-4879-88E5-B780C1CAAD4B}" destId="{98C13BB7-FFE2-4CB3-B6F0-DABBCD2432F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8F414C-1A4A-4318-8368-B41782CF74A3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28C6E662-2C77-4322-B745-14FA4624908C}">
      <dgm:prSet phldrT="[Texte]" custT="1"/>
      <dgm:spPr/>
      <dgm:t>
        <a:bodyPr/>
        <a:lstStyle/>
        <a:p>
          <a:r>
            <a:rPr lang="fr-FR" sz="1600" b="1" smtClean="0">
              <a:latin typeface="Arial Narrow" panose="020B0606020202030204" pitchFamily="34" charset="0"/>
            </a:rPr>
            <a:t>4 types de raccords</a:t>
          </a:r>
          <a:endParaRPr lang="fr-FR" sz="1200" dirty="0"/>
        </a:p>
      </dgm:t>
    </dgm:pt>
    <dgm:pt modelId="{B6CD3064-3515-4DE6-B6DB-0B8A2409E7A2}" type="parTrans" cxnId="{ADDAD522-6FB5-4224-8B3F-B0AF5380C6B1}">
      <dgm:prSet/>
      <dgm:spPr/>
      <dgm:t>
        <a:bodyPr/>
        <a:lstStyle/>
        <a:p>
          <a:endParaRPr lang="fr-FR" sz="1400"/>
        </a:p>
      </dgm:t>
    </dgm:pt>
    <dgm:pt modelId="{2F400599-870B-454D-B9E6-28F984171C55}" type="sibTrans" cxnId="{ADDAD522-6FB5-4224-8B3F-B0AF5380C6B1}">
      <dgm:prSet/>
      <dgm:spPr/>
      <dgm:t>
        <a:bodyPr/>
        <a:lstStyle/>
        <a:p>
          <a:endParaRPr lang="fr-FR" sz="1400"/>
        </a:p>
      </dgm:t>
    </dgm:pt>
    <dgm:pt modelId="{17B8E3E2-82E2-43B2-A995-E18F2DF6E189}">
      <dgm:prSet phldrT="[Texte]" custT="1"/>
      <dgm:spPr/>
      <dgm:t>
        <a:bodyPr/>
        <a:lstStyle/>
        <a:p>
          <a:r>
            <a:rPr lang="fr-FR" sz="1600" b="1" smtClean="0">
              <a:latin typeface="Arial Narrow" panose="020B0606020202030204" pitchFamily="34" charset="0"/>
            </a:rPr>
            <a:t>Tous types de conduits </a:t>
          </a:r>
          <a:endParaRPr lang="fr-FR" sz="1600" dirty="0"/>
        </a:p>
      </dgm:t>
    </dgm:pt>
    <dgm:pt modelId="{D9E5682F-7A9E-4A75-A2ED-F42B025DC19A}" type="parTrans" cxnId="{DF5C8C36-F61C-46F3-B582-804DCF5E8C0F}">
      <dgm:prSet/>
      <dgm:spPr/>
      <dgm:t>
        <a:bodyPr/>
        <a:lstStyle/>
        <a:p>
          <a:endParaRPr lang="fr-FR" sz="1400"/>
        </a:p>
      </dgm:t>
    </dgm:pt>
    <dgm:pt modelId="{2DBFC9A1-A3F8-40B5-AA0D-7FD3C88D7031}" type="sibTrans" cxnId="{DF5C8C36-F61C-46F3-B582-804DCF5E8C0F}">
      <dgm:prSet/>
      <dgm:spPr/>
      <dgm:t>
        <a:bodyPr/>
        <a:lstStyle/>
        <a:p>
          <a:endParaRPr lang="fr-FR" sz="1400"/>
        </a:p>
      </dgm:t>
    </dgm:pt>
    <dgm:pt modelId="{63476EA3-3175-4B57-947F-DA2F0016F019}">
      <dgm:prSet custT="1"/>
      <dgm:spPr/>
      <dgm:t>
        <a:bodyPr/>
        <a:lstStyle/>
        <a:p>
          <a:r>
            <a:rPr lang="fr-FR" sz="1600" b="1" dirty="0" smtClean="0">
              <a:latin typeface="Arial Narrow" panose="020B0606020202030204" pitchFamily="34" charset="0"/>
            </a:rPr>
            <a:t>Jusqu’au diamètre 110 mm</a:t>
          </a:r>
          <a:endParaRPr lang="fr-FR" sz="1600" b="1" dirty="0">
            <a:latin typeface="Arial Narrow" panose="020B0606020202030204" pitchFamily="34" charset="0"/>
          </a:endParaRPr>
        </a:p>
      </dgm:t>
    </dgm:pt>
    <dgm:pt modelId="{EA25FA60-8B58-442F-B495-EDC36C00C317}" type="parTrans" cxnId="{C702E638-1988-4A07-AB9F-D81BF53B7D61}">
      <dgm:prSet/>
      <dgm:spPr/>
      <dgm:t>
        <a:bodyPr/>
        <a:lstStyle/>
        <a:p>
          <a:endParaRPr lang="fr-FR"/>
        </a:p>
      </dgm:t>
    </dgm:pt>
    <dgm:pt modelId="{89F8644B-43B6-4404-8717-674DE32F13B9}" type="sibTrans" cxnId="{C702E638-1988-4A07-AB9F-D81BF53B7D61}">
      <dgm:prSet/>
      <dgm:spPr/>
      <dgm:t>
        <a:bodyPr/>
        <a:lstStyle/>
        <a:p>
          <a:endParaRPr lang="fr-FR"/>
        </a:p>
      </dgm:t>
    </dgm:pt>
    <dgm:pt modelId="{B8E2C1D0-75E3-4666-BC91-49716B363A9F}">
      <dgm:prSet phldrT="[Texte]" custT="1"/>
      <dgm:spPr/>
      <dgm:t>
        <a:bodyPr/>
        <a:lstStyle/>
        <a:p>
          <a:r>
            <a:rPr lang="fr-FR" sz="1400" dirty="0" smtClean="0"/>
            <a:t>Raccords à sertir métalliques</a:t>
          </a:r>
          <a:endParaRPr lang="fr-FR" sz="1400" dirty="0"/>
        </a:p>
      </dgm:t>
    </dgm:pt>
    <dgm:pt modelId="{C214C7A8-C2CA-4923-B4B2-237D97FE6609}" type="parTrans" cxnId="{0427193D-9E91-413F-B42C-E44EADABA36C}">
      <dgm:prSet/>
      <dgm:spPr/>
      <dgm:t>
        <a:bodyPr/>
        <a:lstStyle/>
        <a:p>
          <a:endParaRPr lang="fr-FR"/>
        </a:p>
      </dgm:t>
    </dgm:pt>
    <dgm:pt modelId="{5580FC32-A3B2-4783-959B-E02E0D1ABB5A}" type="sibTrans" cxnId="{0427193D-9E91-413F-B42C-E44EADABA36C}">
      <dgm:prSet/>
      <dgm:spPr/>
      <dgm:t>
        <a:bodyPr/>
        <a:lstStyle/>
        <a:p>
          <a:endParaRPr lang="fr-FR"/>
        </a:p>
      </dgm:t>
    </dgm:pt>
    <dgm:pt modelId="{CF7631C7-5A91-4307-BEE9-D2977211CAFE}">
      <dgm:prSet phldrT="[Texte]" custT="1"/>
      <dgm:spPr/>
      <dgm:t>
        <a:bodyPr/>
        <a:lstStyle/>
        <a:p>
          <a:r>
            <a:rPr lang="fr-FR" sz="1400" dirty="0" smtClean="0"/>
            <a:t>RTM</a:t>
          </a:r>
          <a:endParaRPr lang="fr-FR" sz="1400" dirty="0"/>
        </a:p>
      </dgm:t>
    </dgm:pt>
    <dgm:pt modelId="{659C0709-0BEB-499F-87B7-F107BA98585E}" type="parTrans" cxnId="{2BB85B0D-1A00-4739-8A2D-A152B6AA7154}">
      <dgm:prSet/>
      <dgm:spPr/>
      <dgm:t>
        <a:bodyPr/>
        <a:lstStyle/>
        <a:p>
          <a:endParaRPr lang="fr-FR"/>
        </a:p>
      </dgm:t>
    </dgm:pt>
    <dgm:pt modelId="{CEB0358C-DB73-49E1-805D-EDA0F9D404AF}" type="sibTrans" cxnId="{2BB85B0D-1A00-4739-8A2D-A152B6AA7154}">
      <dgm:prSet/>
      <dgm:spPr/>
      <dgm:t>
        <a:bodyPr/>
        <a:lstStyle/>
        <a:p>
          <a:endParaRPr lang="fr-FR"/>
        </a:p>
      </dgm:t>
    </dgm:pt>
    <dgm:pt modelId="{296073B4-AD69-42F3-AE98-5CCBB3721CCA}">
      <dgm:prSet phldrT="[Texte]" custT="1"/>
      <dgm:spPr/>
      <dgm:t>
        <a:bodyPr/>
        <a:lstStyle/>
        <a:p>
          <a:r>
            <a:rPr lang="fr-FR" sz="1400" dirty="0" smtClean="0"/>
            <a:t>Raccords à sertir PPSU</a:t>
          </a:r>
          <a:endParaRPr lang="fr-FR" sz="1400" dirty="0"/>
        </a:p>
      </dgm:t>
    </dgm:pt>
    <dgm:pt modelId="{A40CF376-4191-444C-A603-F3091D35C5D4}" type="parTrans" cxnId="{5FAAE294-7AF8-4FB0-AC92-0C96ABF03F33}">
      <dgm:prSet/>
      <dgm:spPr/>
      <dgm:t>
        <a:bodyPr/>
        <a:lstStyle/>
        <a:p>
          <a:endParaRPr lang="fr-FR"/>
        </a:p>
      </dgm:t>
    </dgm:pt>
    <dgm:pt modelId="{CE35412F-8B37-47EF-B57B-32BDBB6DF0AB}" type="sibTrans" cxnId="{5FAAE294-7AF8-4FB0-AC92-0C96ABF03F33}">
      <dgm:prSet/>
      <dgm:spPr/>
      <dgm:t>
        <a:bodyPr/>
        <a:lstStyle/>
        <a:p>
          <a:endParaRPr lang="fr-FR"/>
        </a:p>
      </dgm:t>
    </dgm:pt>
    <dgm:pt modelId="{54780C24-F90D-465E-8E9A-64D016E5D6EF}">
      <dgm:prSet phldrT="[Texte]" custT="1"/>
      <dgm:spPr/>
      <dgm:t>
        <a:bodyPr/>
        <a:lstStyle/>
        <a:p>
          <a:r>
            <a:rPr lang="fr-FR" sz="1400" dirty="0" smtClean="0"/>
            <a:t>Raccords modulaires RISER</a:t>
          </a:r>
          <a:endParaRPr lang="fr-FR" sz="1400" dirty="0"/>
        </a:p>
      </dgm:t>
    </dgm:pt>
    <dgm:pt modelId="{F203B0F2-0387-4CF3-A9A1-0D75A1DCE230}" type="parTrans" cxnId="{B99A804E-43F1-4D0C-9610-86BAA3D7E1D2}">
      <dgm:prSet/>
      <dgm:spPr/>
      <dgm:t>
        <a:bodyPr/>
        <a:lstStyle/>
        <a:p>
          <a:endParaRPr lang="fr-FR"/>
        </a:p>
      </dgm:t>
    </dgm:pt>
    <dgm:pt modelId="{11E4C248-B55D-4AAA-B686-6E78F074780B}" type="sibTrans" cxnId="{B99A804E-43F1-4D0C-9610-86BAA3D7E1D2}">
      <dgm:prSet/>
      <dgm:spPr/>
      <dgm:t>
        <a:bodyPr/>
        <a:lstStyle/>
        <a:p>
          <a:endParaRPr lang="fr-FR"/>
        </a:p>
      </dgm:t>
    </dgm:pt>
    <dgm:pt modelId="{CB62C0C2-B4E4-4CB8-97F0-18685DFF8572}">
      <dgm:prSet phldrT="[Texte]" custT="1"/>
      <dgm:spPr/>
      <dgm:t>
        <a:bodyPr/>
        <a:lstStyle/>
        <a:p>
          <a:r>
            <a:rPr lang="fr-FR" sz="1400" dirty="0" smtClean="0"/>
            <a:t>Couronnes</a:t>
          </a:r>
          <a:endParaRPr lang="fr-FR" sz="1400" dirty="0"/>
        </a:p>
      </dgm:t>
    </dgm:pt>
    <dgm:pt modelId="{133BF08F-2B77-4261-ADD9-80754BA2E202}" type="parTrans" cxnId="{89C7D29A-C2E2-4200-BBFD-8FB6E6A47135}">
      <dgm:prSet/>
      <dgm:spPr/>
      <dgm:t>
        <a:bodyPr/>
        <a:lstStyle/>
        <a:p>
          <a:endParaRPr lang="fr-FR"/>
        </a:p>
      </dgm:t>
    </dgm:pt>
    <dgm:pt modelId="{ECBFBB69-2BE8-48F3-8507-C9237888DD3A}" type="sibTrans" cxnId="{89C7D29A-C2E2-4200-BBFD-8FB6E6A47135}">
      <dgm:prSet/>
      <dgm:spPr/>
      <dgm:t>
        <a:bodyPr/>
        <a:lstStyle/>
        <a:p>
          <a:endParaRPr lang="fr-FR"/>
        </a:p>
      </dgm:t>
    </dgm:pt>
    <dgm:pt modelId="{1F7A309D-25CC-4201-8E40-731AABD45F54}">
      <dgm:prSet phldrT="[Texte]" custT="1"/>
      <dgm:spPr/>
      <dgm:t>
        <a:bodyPr/>
        <a:lstStyle/>
        <a:p>
          <a:r>
            <a:rPr lang="fr-FR" sz="1400" dirty="0" smtClean="0"/>
            <a:t>Pré-isolé ou pré-gainé</a:t>
          </a:r>
          <a:endParaRPr lang="fr-FR" sz="1400" dirty="0"/>
        </a:p>
      </dgm:t>
    </dgm:pt>
    <dgm:pt modelId="{41300066-9BEE-4CC0-87D0-8AD1E0DAC989}" type="parTrans" cxnId="{6CCF3449-7CCC-45A9-8DDD-E385E10B1CA2}">
      <dgm:prSet/>
      <dgm:spPr/>
      <dgm:t>
        <a:bodyPr/>
        <a:lstStyle/>
        <a:p>
          <a:endParaRPr lang="fr-FR"/>
        </a:p>
      </dgm:t>
    </dgm:pt>
    <dgm:pt modelId="{39539F46-56E5-413D-BC60-2026CF133272}" type="sibTrans" cxnId="{6CCF3449-7CCC-45A9-8DDD-E385E10B1CA2}">
      <dgm:prSet/>
      <dgm:spPr/>
      <dgm:t>
        <a:bodyPr/>
        <a:lstStyle/>
        <a:p>
          <a:endParaRPr lang="fr-FR"/>
        </a:p>
      </dgm:t>
    </dgm:pt>
    <dgm:pt modelId="{DBFE2904-00C7-4187-B5E8-8B5486FDC69C}">
      <dgm:prSet phldrT="[Texte]" custT="1"/>
      <dgm:spPr/>
      <dgm:t>
        <a:bodyPr/>
        <a:lstStyle/>
        <a:p>
          <a:r>
            <a:rPr lang="fr-FR" sz="1400" dirty="0" smtClean="0"/>
            <a:t>Barres en 3 ou 5 m</a:t>
          </a:r>
          <a:endParaRPr lang="fr-FR" sz="1400" dirty="0"/>
        </a:p>
      </dgm:t>
    </dgm:pt>
    <dgm:pt modelId="{53C3FF5A-C58E-4A75-A955-A17CB57265C0}" type="parTrans" cxnId="{10260644-CEDB-4F90-A9B8-97984EE35F5A}">
      <dgm:prSet/>
      <dgm:spPr/>
      <dgm:t>
        <a:bodyPr/>
        <a:lstStyle/>
        <a:p>
          <a:endParaRPr lang="fr-FR"/>
        </a:p>
      </dgm:t>
    </dgm:pt>
    <dgm:pt modelId="{A167743D-A38B-4411-9266-9DB9CEB8EB41}" type="sibTrans" cxnId="{10260644-CEDB-4F90-A9B8-97984EE35F5A}">
      <dgm:prSet/>
      <dgm:spPr/>
      <dgm:t>
        <a:bodyPr/>
        <a:lstStyle/>
        <a:p>
          <a:endParaRPr lang="fr-FR"/>
        </a:p>
      </dgm:t>
    </dgm:pt>
    <dgm:pt modelId="{5A3C05F4-CEF3-46D4-8565-76A5990A65E2}">
      <dgm:prSet custT="1"/>
      <dgm:spPr/>
      <dgm:t>
        <a:bodyPr/>
        <a:lstStyle/>
        <a:p>
          <a:r>
            <a:rPr lang="fr-FR" sz="1400" dirty="0" smtClean="0"/>
            <a:t>16 à 32 mm : </a:t>
          </a:r>
          <a:r>
            <a:rPr lang="fr-FR" sz="1400" dirty="0" err="1" smtClean="0"/>
            <a:t>Unipipe</a:t>
          </a:r>
          <a:r>
            <a:rPr lang="fr-FR" sz="1400" dirty="0" smtClean="0"/>
            <a:t> Plus SANS soudure</a:t>
          </a:r>
          <a:endParaRPr lang="fr-FR" sz="1400" dirty="0"/>
        </a:p>
      </dgm:t>
    </dgm:pt>
    <dgm:pt modelId="{354A7D28-D46D-47DB-9D0D-CB6FBB1CC1C0}" type="parTrans" cxnId="{576041C4-2F56-4AF7-8087-8AAFF09CF6C8}">
      <dgm:prSet/>
      <dgm:spPr/>
      <dgm:t>
        <a:bodyPr/>
        <a:lstStyle/>
        <a:p>
          <a:endParaRPr lang="fr-FR"/>
        </a:p>
      </dgm:t>
    </dgm:pt>
    <dgm:pt modelId="{07EE05C7-D0CF-4F83-B9CC-32E9EDA217CF}" type="sibTrans" cxnId="{576041C4-2F56-4AF7-8087-8AAFF09CF6C8}">
      <dgm:prSet/>
      <dgm:spPr/>
      <dgm:t>
        <a:bodyPr/>
        <a:lstStyle/>
        <a:p>
          <a:endParaRPr lang="fr-FR"/>
        </a:p>
      </dgm:t>
    </dgm:pt>
    <dgm:pt modelId="{5F289D5C-10EC-4010-BCF9-A43CDAD8AAF3}">
      <dgm:prSet custT="1"/>
      <dgm:spPr/>
      <dgm:t>
        <a:bodyPr/>
        <a:lstStyle/>
        <a:p>
          <a:r>
            <a:rPr lang="fr-FR" sz="1400" dirty="0" smtClean="0"/>
            <a:t>40 à 110 mm : </a:t>
          </a:r>
          <a:r>
            <a:rPr lang="fr-FR" sz="1400" dirty="0" err="1" smtClean="0"/>
            <a:t>Unipipe</a:t>
          </a:r>
          <a:endParaRPr lang="fr-FR" sz="1400" dirty="0"/>
        </a:p>
      </dgm:t>
    </dgm:pt>
    <dgm:pt modelId="{936D7656-5FB1-40D3-80E9-D4AFFDDE9169}" type="parTrans" cxnId="{BD5B41F5-7978-454F-AB4E-D7C54FD7AB97}">
      <dgm:prSet/>
      <dgm:spPr/>
      <dgm:t>
        <a:bodyPr/>
        <a:lstStyle/>
        <a:p>
          <a:endParaRPr lang="fr-FR"/>
        </a:p>
      </dgm:t>
    </dgm:pt>
    <dgm:pt modelId="{0C7EB810-1098-4DB3-B766-2BA25CAE004B}" type="sibTrans" cxnId="{BD5B41F5-7978-454F-AB4E-D7C54FD7AB97}">
      <dgm:prSet/>
      <dgm:spPr/>
      <dgm:t>
        <a:bodyPr/>
        <a:lstStyle/>
        <a:p>
          <a:endParaRPr lang="fr-FR"/>
        </a:p>
      </dgm:t>
    </dgm:pt>
    <dgm:pt modelId="{2132E3F1-527B-40A2-8707-B1066B968182}" type="pres">
      <dgm:prSet presAssocID="{EC8F414C-1A4A-4318-8368-B41782CF74A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7827FA0-1965-4E1F-BAE9-0A93D0C0722B}" type="pres">
      <dgm:prSet presAssocID="{63476EA3-3175-4B57-947F-DA2F0016F019}" presName="parentLin" presStyleCnt="0"/>
      <dgm:spPr/>
    </dgm:pt>
    <dgm:pt modelId="{099ED18B-2F60-4F50-915F-0DA5BEB609C0}" type="pres">
      <dgm:prSet presAssocID="{63476EA3-3175-4B57-947F-DA2F0016F019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2D77A232-E599-4785-BE9C-35C6E5E5DCC7}" type="pres">
      <dgm:prSet presAssocID="{63476EA3-3175-4B57-947F-DA2F0016F01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D7C2703-8E54-4466-B227-AA8D20F7E14E}" type="pres">
      <dgm:prSet presAssocID="{63476EA3-3175-4B57-947F-DA2F0016F019}" presName="negativeSpace" presStyleCnt="0"/>
      <dgm:spPr/>
    </dgm:pt>
    <dgm:pt modelId="{E8E8CC7A-BA72-479A-81FB-0988BBCCEDD9}" type="pres">
      <dgm:prSet presAssocID="{63476EA3-3175-4B57-947F-DA2F0016F01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713DD5-5CE3-4DFD-8230-1475C439AF51}" type="pres">
      <dgm:prSet presAssocID="{89F8644B-43B6-4404-8717-674DE32F13B9}" presName="spaceBetweenRectangles" presStyleCnt="0"/>
      <dgm:spPr/>
    </dgm:pt>
    <dgm:pt modelId="{58D0D951-AB9A-4458-8D63-596CF7A7D801}" type="pres">
      <dgm:prSet presAssocID="{28C6E662-2C77-4322-B745-14FA4624908C}" presName="parentLin" presStyleCnt="0"/>
      <dgm:spPr/>
    </dgm:pt>
    <dgm:pt modelId="{924491D4-3BD9-407A-A46A-563C8A825E40}" type="pres">
      <dgm:prSet presAssocID="{28C6E662-2C77-4322-B745-14FA4624908C}" presName="parentLeftMargin" presStyleLbl="node1" presStyleIdx="0" presStyleCnt="3"/>
      <dgm:spPr/>
      <dgm:t>
        <a:bodyPr/>
        <a:lstStyle/>
        <a:p>
          <a:endParaRPr lang="fr-FR"/>
        </a:p>
      </dgm:t>
    </dgm:pt>
    <dgm:pt modelId="{CC4E04F3-AB54-4570-A00B-12BDCBBB3139}" type="pres">
      <dgm:prSet presAssocID="{28C6E662-2C77-4322-B745-14FA4624908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3D68FE9-8806-4F44-B276-81A1B792E580}" type="pres">
      <dgm:prSet presAssocID="{28C6E662-2C77-4322-B745-14FA4624908C}" presName="negativeSpace" presStyleCnt="0"/>
      <dgm:spPr/>
    </dgm:pt>
    <dgm:pt modelId="{39AB8DF0-C7A6-4852-B389-F3CE58E08F60}" type="pres">
      <dgm:prSet presAssocID="{28C6E662-2C77-4322-B745-14FA4624908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238C41-F2DC-40C8-BEA1-F0C64623B934}" type="pres">
      <dgm:prSet presAssocID="{2F400599-870B-454D-B9E6-28F984171C55}" presName="spaceBetweenRectangles" presStyleCnt="0"/>
      <dgm:spPr/>
    </dgm:pt>
    <dgm:pt modelId="{9FAABD00-17BF-4CBC-84D0-2F1C992BA0B9}" type="pres">
      <dgm:prSet presAssocID="{17B8E3E2-82E2-43B2-A995-E18F2DF6E189}" presName="parentLin" presStyleCnt="0"/>
      <dgm:spPr/>
    </dgm:pt>
    <dgm:pt modelId="{CA0D77A7-6F3B-483F-B2F9-BA401FAA43CF}" type="pres">
      <dgm:prSet presAssocID="{17B8E3E2-82E2-43B2-A995-E18F2DF6E189}" presName="parentLeftMargin" presStyleLbl="node1" presStyleIdx="1" presStyleCnt="3"/>
      <dgm:spPr/>
      <dgm:t>
        <a:bodyPr/>
        <a:lstStyle/>
        <a:p>
          <a:endParaRPr lang="fr-FR"/>
        </a:p>
      </dgm:t>
    </dgm:pt>
    <dgm:pt modelId="{71F6BAC3-E1FC-4F96-A2D0-522A7E3CC45E}" type="pres">
      <dgm:prSet presAssocID="{17B8E3E2-82E2-43B2-A995-E18F2DF6E18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C9652B-437C-4F78-B547-C46789FADEC0}" type="pres">
      <dgm:prSet presAssocID="{17B8E3E2-82E2-43B2-A995-E18F2DF6E189}" presName="negativeSpace" presStyleCnt="0"/>
      <dgm:spPr/>
    </dgm:pt>
    <dgm:pt modelId="{7D52C63C-C5E2-4E48-AC1D-DB0225F45478}" type="pres">
      <dgm:prSet presAssocID="{17B8E3E2-82E2-43B2-A995-E18F2DF6E189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DDAD522-6FB5-4224-8B3F-B0AF5380C6B1}" srcId="{EC8F414C-1A4A-4318-8368-B41782CF74A3}" destId="{28C6E662-2C77-4322-B745-14FA4624908C}" srcOrd="1" destOrd="0" parTransId="{B6CD3064-3515-4DE6-B6DB-0B8A2409E7A2}" sibTransId="{2F400599-870B-454D-B9E6-28F984171C55}"/>
    <dgm:cxn modelId="{BD5B41F5-7978-454F-AB4E-D7C54FD7AB97}" srcId="{63476EA3-3175-4B57-947F-DA2F0016F019}" destId="{5F289D5C-10EC-4010-BCF9-A43CDAD8AAF3}" srcOrd="1" destOrd="0" parTransId="{936D7656-5FB1-40D3-80E9-D4AFFDDE9169}" sibTransId="{0C7EB810-1098-4DB3-B766-2BA25CAE004B}"/>
    <dgm:cxn modelId="{4D5C7568-96A8-4A80-AA0B-BD997C4BFE6A}" type="presOf" srcId="{54780C24-F90D-465E-8E9A-64D016E5D6EF}" destId="{39AB8DF0-C7A6-4852-B389-F3CE58E08F60}" srcOrd="0" destOrd="3" presId="urn:microsoft.com/office/officeart/2005/8/layout/list1"/>
    <dgm:cxn modelId="{A29F1ED2-6077-4C28-89B0-F5B65F35EA98}" type="presOf" srcId="{1F7A309D-25CC-4201-8E40-731AABD45F54}" destId="{7D52C63C-C5E2-4E48-AC1D-DB0225F45478}" srcOrd="0" destOrd="1" presId="urn:microsoft.com/office/officeart/2005/8/layout/list1"/>
    <dgm:cxn modelId="{2BB85B0D-1A00-4739-8A2D-A152B6AA7154}" srcId="{28C6E662-2C77-4322-B745-14FA4624908C}" destId="{CF7631C7-5A91-4307-BEE9-D2977211CAFE}" srcOrd="1" destOrd="0" parTransId="{659C0709-0BEB-499F-87B7-F107BA98585E}" sibTransId="{CEB0358C-DB73-49E1-805D-EDA0F9D404AF}"/>
    <dgm:cxn modelId="{E12F7145-F331-403C-A9C2-8ADF4258A799}" type="presOf" srcId="{17B8E3E2-82E2-43B2-A995-E18F2DF6E189}" destId="{CA0D77A7-6F3B-483F-B2F9-BA401FAA43CF}" srcOrd="0" destOrd="0" presId="urn:microsoft.com/office/officeart/2005/8/layout/list1"/>
    <dgm:cxn modelId="{C941883F-3254-4AE6-8B7A-A3D1F0EE394A}" type="presOf" srcId="{28C6E662-2C77-4322-B745-14FA4624908C}" destId="{CC4E04F3-AB54-4570-A00B-12BDCBBB3139}" srcOrd="1" destOrd="0" presId="urn:microsoft.com/office/officeart/2005/8/layout/list1"/>
    <dgm:cxn modelId="{576041C4-2F56-4AF7-8087-8AAFF09CF6C8}" srcId="{63476EA3-3175-4B57-947F-DA2F0016F019}" destId="{5A3C05F4-CEF3-46D4-8565-76A5990A65E2}" srcOrd="0" destOrd="0" parTransId="{354A7D28-D46D-47DB-9D0D-CB6FBB1CC1C0}" sibTransId="{07EE05C7-D0CF-4F83-B9CC-32E9EDA217CF}"/>
    <dgm:cxn modelId="{B99A804E-43F1-4D0C-9610-86BAA3D7E1D2}" srcId="{28C6E662-2C77-4322-B745-14FA4624908C}" destId="{54780C24-F90D-465E-8E9A-64D016E5D6EF}" srcOrd="3" destOrd="0" parTransId="{F203B0F2-0387-4CF3-A9A1-0D75A1DCE230}" sibTransId="{11E4C248-B55D-4AAA-B686-6E78F074780B}"/>
    <dgm:cxn modelId="{10260644-CEDB-4F90-A9B8-97984EE35F5A}" srcId="{17B8E3E2-82E2-43B2-A995-E18F2DF6E189}" destId="{DBFE2904-00C7-4187-B5E8-8B5486FDC69C}" srcOrd="2" destOrd="0" parTransId="{53C3FF5A-C58E-4A75-A955-A17CB57265C0}" sibTransId="{A167743D-A38B-4411-9266-9DB9CEB8EB41}"/>
    <dgm:cxn modelId="{B56771BD-4EA6-45A6-8DDB-34BE23C63E43}" type="presOf" srcId="{28C6E662-2C77-4322-B745-14FA4624908C}" destId="{924491D4-3BD9-407A-A46A-563C8A825E40}" srcOrd="0" destOrd="0" presId="urn:microsoft.com/office/officeart/2005/8/layout/list1"/>
    <dgm:cxn modelId="{796B9388-68C2-4F1D-AE4A-1C8E21DA7E47}" type="presOf" srcId="{17B8E3E2-82E2-43B2-A995-E18F2DF6E189}" destId="{71F6BAC3-E1FC-4F96-A2D0-522A7E3CC45E}" srcOrd="1" destOrd="0" presId="urn:microsoft.com/office/officeart/2005/8/layout/list1"/>
    <dgm:cxn modelId="{714EE8E6-1BD1-4D32-94BA-BDF6A842BF93}" type="presOf" srcId="{CF7631C7-5A91-4307-BEE9-D2977211CAFE}" destId="{39AB8DF0-C7A6-4852-B389-F3CE58E08F60}" srcOrd="0" destOrd="1" presId="urn:microsoft.com/office/officeart/2005/8/layout/list1"/>
    <dgm:cxn modelId="{F9E155D6-C637-4D74-B44D-52DDBC688382}" type="presOf" srcId="{CB62C0C2-B4E4-4CB8-97F0-18685DFF8572}" destId="{7D52C63C-C5E2-4E48-AC1D-DB0225F45478}" srcOrd="0" destOrd="0" presId="urn:microsoft.com/office/officeart/2005/8/layout/list1"/>
    <dgm:cxn modelId="{C25CCCFD-5EFA-4751-AA4A-753850B99501}" type="presOf" srcId="{63476EA3-3175-4B57-947F-DA2F0016F019}" destId="{2D77A232-E599-4785-BE9C-35C6E5E5DCC7}" srcOrd="1" destOrd="0" presId="urn:microsoft.com/office/officeart/2005/8/layout/list1"/>
    <dgm:cxn modelId="{4B2963FB-6DAF-4EC6-A823-CC6B47B8C86C}" type="presOf" srcId="{296073B4-AD69-42F3-AE98-5CCBB3721CCA}" destId="{39AB8DF0-C7A6-4852-B389-F3CE58E08F60}" srcOrd="0" destOrd="2" presId="urn:microsoft.com/office/officeart/2005/8/layout/list1"/>
    <dgm:cxn modelId="{6CCF3449-7CCC-45A9-8DDD-E385E10B1CA2}" srcId="{17B8E3E2-82E2-43B2-A995-E18F2DF6E189}" destId="{1F7A309D-25CC-4201-8E40-731AABD45F54}" srcOrd="1" destOrd="0" parTransId="{41300066-9BEE-4CC0-87D0-8AD1E0DAC989}" sibTransId="{39539F46-56E5-413D-BC60-2026CF133272}"/>
    <dgm:cxn modelId="{23A51E7E-9FDD-4B8D-B70E-3335F62DFF7C}" type="presOf" srcId="{B8E2C1D0-75E3-4666-BC91-49716B363A9F}" destId="{39AB8DF0-C7A6-4852-B389-F3CE58E08F60}" srcOrd="0" destOrd="0" presId="urn:microsoft.com/office/officeart/2005/8/layout/list1"/>
    <dgm:cxn modelId="{045B5165-5E48-4565-A970-4A9EA6DFC9A4}" type="presOf" srcId="{5A3C05F4-CEF3-46D4-8565-76A5990A65E2}" destId="{E8E8CC7A-BA72-479A-81FB-0988BBCCEDD9}" srcOrd="0" destOrd="0" presId="urn:microsoft.com/office/officeart/2005/8/layout/list1"/>
    <dgm:cxn modelId="{DF5C8C36-F61C-46F3-B582-804DCF5E8C0F}" srcId="{EC8F414C-1A4A-4318-8368-B41782CF74A3}" destId="{17B8E3E2-82E2-43B2-A995-E18F2DF6E189}" srcOrd="2" destOrd="0" parTransId="{D9E5682F-7A9E-4A75-A2ED-F42B025DC19A}" sibTransId="{2DBFC9A1-A3F8-40B5-AA0D-7FD3C88D7031}"/>
    <dgm:cxn modelId="{89C7D29A-C2E2-4200-BBFD-8FB6E6A47135}" srcId="{17B8E3E2-82E2-43B2-A995-E18F2DF6E189}" destId="{CB62C0C2-B4E4-4CB8-97F0-18685DFF8572}" srcOrd="0" destOrd="0" parTransId="{133BF08F-2B77-4261-ADD9-80754BA2E202}" sibTransId="{ECBFBB69-2BE8-48F3-8507-C9237888DD3A}"/>
    <dgm:cxn modelId="{EB947C1A-E35C-477C-AD8D-0C07C58333E7}" type="presOf" srcId="{5F289D5C-10EC-4010-BCF9-A43CDAD8AAF3}" destId="{E8E8CC7A-BA72-479A-81FB-0988BBCCEDD9}" srcOrd="0" destOrd="1" presId="urn:microsoft.com/office/officeart/2005/8/layout/list1"/>
    <dgm:cxn modelId="{C702E638-1988-4A07-AB9F-D81BF53B7D61}" srcId="{EC8F414C-1A4A-4318-8368-B41782CF74A3}" destId="{63476EA3-3175-4B57-947F-DA2F0016F019}" srcOrd="0" destOrd="0" parTransId="{EA25FA60-8B58-442F-B495-EDC36C00C317}" sibTransId="{89F8644B-43B6-4404-8717-674DE32F13B9}"/>
    <dgm:cxn modelId="{5FAAE294-7AF8-4FB0-AC92-0C96ABF03F33}" srcId="{28C6E662-2C77-4322-B745-14FA4624908C}" destId="{296073B4-AD69-42F3-AE98-5CCBB3721CCA}" srcOrd="2" destOrd="0" parTransId="{A40CF376-4191-444C-A603-F3091D35C5D4}" sibTransId="{CE35412F-8B37-47EF-B57B-32BDBB6DF0AB}"/>
    <dgm:cxn modelId="{50D5BB0B-A78B-4E6B-A09D-243020516E81}" type="presOf" srcId="{63476EA3-3175-4B57-947F-DA2F0016F019}" destId="{099ED18B-2F60-4F50-915F-0DA5BEB609C0}" srcOrd="0" destOrd="0" presId="urn:microsoft.com/office/officeart/2005/8/layout/list1"/>
    <dgm:cxn modelId="{F795B31A-B306-4D3A-A2EF-D1B302D7B457}" type="presOf" srcId="{EC8F414C-1A4A-4318-8368-B41782CF74A3}" destId="{2132E3F1-527B-40A2-8707-B1066B968182}" srcOrd="0" destOrd="0" presId="urn:microsoft.com/office/officeart/2005/8/layout/list1"/>
    <dgm:cxn modelId="{4F220B9D-D6E8-45E7-B7A2-0229720EB2D7}" type="presOf" srcId="{DBFE2904-00C7-4187-B5E8-8B5486FDC69C}" destId="{7D52C63C-C5E2-4E48-AC1D-DB0225F45478}" srcOrd="0" destOrd="2" presId="urn:microsoft.com/office/officeart/2005/8/layout/list1"/>
    <dgm:cxn modelId="{0427193D-9E91-413F-B42C-E44EADABA36C}" srcId="{28C6E662-2C77-4322-B745-14FA4624908C}" destId="{B8E2C1D0-75E3-4666-BC91-49716B363A9F}" srcOrd="0" destOrd="0" parTransId="{C214C7A8-C2CA-4923-B4B2-237D97FE6609}" sibTransId="{5580FC32-A3B2-4783-959B-E02E0D1ABB5A}"/>
    <dgm:cxn modelId="{8D5FB472-D926-4DC5-8F92-C54BD7F28AF3}" type="presParOf" srcId="{2132E3F1-527B-40A2-8707-B1066B968182}" destId="{27827FA0-1965-4E1F-BAE9-0A93D0C0722B}" srcOrd="0" destOrd="0" presId="urn:microsoft.com/office/officeart/2005/8/layout/list1"/>
    <dgm:cxn modelId="{28DBF910-B3F0-43E4-8859-EB50324DD08D}" type="presParOf" srcId="{27827FA0-1965-4E1F-BAE9-0A93D0C0722B}" destId="{099ED18B-2F60-4F50-915F-0DA5BEB609C0}" srcOrd="0" destOrd="0" presId="urn:microsoft.com/office/officeart/2005/8/layout/list1"/>
    <dgm:cxn modelId="{54401F48-18EB-4344-A0A2-5F9B246083E7}" type="presParOf" srcId="{27827FA0-1965-4E1F-BAE9-0A93D0C0722B}" destId="{2D77A232-E599-4785-BE9C-35C6E5E5DCC7}" srcOrd="1" destOrd="0" presId="urn:microsoft.com/office/officeart/2005/8/layout/list1"/>
    <dgm:cxn modelId="{B0CAE8A7-7E5E-4371-9D40-04B738F27B8B}" type="presParOf" srcId="{2132E3F1-527B-40A2-8707-B1066B968182}" destId="{FD7C2703-8E54-4466-B227-AA8D20F7E14E}" srcOrd="1" destOrd="0" presId="urn:microsoft.com/office/officeart/2005/8/layout/list1"/>
    <dgm:cxn modelId="{3BC5D572-0D7A-475C-AD72-05894195CF2B}" type="presParOf" srcId="{2132E3F1-527B-40A2-8707-B1066B968182}" destId="{E8E8CC7A-BA72-479A-81FB-0988BBCCEDD9}" srcOrd="2" destOrd="0" presId="urn:microsoft.com/office/officeart/2005/8/layout/list1"/>
    <dgm:cxn modelId="{68B35B7D-AF66-4C3B-A954-EDC0DD364B59}" type="presParOf" srcId="{2132E3F1-527B-40A2-8707-B1066B968182}" destId="{DF713DD5-5CE3-4DFD-8230-1475C439AF51}" srcOrd="3" destOrd="0" presId="urn:microsoft.com/office/officeart/2005/8/layout/list1"/>
    <dgm:cxn modelId="{255DBEEB-0D64-4BCA-912C-DBED0EB0EA5F}" type="presParOf" srcId="{2132E3F1-527B-40A2-8707-B1066B968182}" destId="{58D0D951-AB9A-4458-8D63-596CF7A7D801}" srcOrd="4" destOrd="0" presId="urn:microsoft.com/office/officeart/2005/8/layout/list1"/>
    <dgm:cxn modelId="{8764FD01-434C-461E-812F-A8B3A9176F3C}" type="presParOf" srcId="{58D0D951-AB9A-4458-8D63-596CF7A7D801}" destId="{924491D4-3BD9-407A-A46A-563C8A825E40}" srcOrd="0" destOrd="0" presId="urn:microsoft.com/office/officeart/2005/8/layout/list1"/>
    <dgm:cxn modelId="{E267CA62-36D7-4794-B1C0-58FD8B9A00BD}" type="presParOf" srcId="{58D0D951-AB9A-4458-8D63-596CF7A7D801}" destId="{CC4E04F3-AB54-4570-A00B-12BDCBBB3139}" srcOrd="1" destOrd="0" presId="urn:microsoft.com/office/officeart/2005/8/layout/list1"/>
    <dgm:cxn modelId="{6D6B78F0-A307-4AA5-A9E0-641E204DEEDE}" type="presParOf" srcId="{2132E3F1-527B-40A2-8707-B1066B968182}" destId="{43D68FE9-8806-4F44-B276-81A1B792E580}" srcOrd="5" destOrd="0" presId="urn:microsoft.com/office/officeart/2005/8/layout/list1"/>
    <dgm:cxn modelId="{AD695AC3-8DAF-41C6-94C7-225F516F3294}" type="presParOf" srcId="{2132E3F1-527B-40A2-8707-B1066B968182}" destId="{39AB8DF0-C7A6-4852-B389-F3CE58E08F60}" srcOrd="6" destOrd="0" presId="urn:microsoft.com/office/officeart/2005/8/layout/list1"/>
    <dgm:cxn modelId="{B4384988-9C2B-4239-A4EA-FDAF2B9345C3}" type="presParOf" srcId="{2132E3F1-527B-40A2-8707-B1066B968182}" destId="{09238C41-F2DC-40C8-BEA1-F0C64623B934}" srcOrd="7" destOrd="0" presId="urn:microsoft.com/office/officeart/2005/8/layout/list1"/>
    <dgm:cxn modelId="{A01A557E-4AC5-41E4-AB24-79D19143B71F}" type="presParOf" srcId="{2132E3F1-527B-40A2-8707-B1066B968182}" destId="{9FAABD00-17BF-4CBC-84D0-2F1C992BA0B9}" srcOrd="8" destOrd="0" presId="urn:microsoft.com/office/officeart/2005/8/layout/list1"/>
    <dgm:cxn modelId="{AC4369FA-C9FF-4AB4-B0FD-C083397F8D36}" type="presParOf" srcId="{9FAABD00-17BF-4CBC-84D0-2F1C992BA0B9}" destId="{CA0D77A7-6F3B-483F-B2F9-BA401FAA43CF}" srcOrd="0" destOrd="0" presId="urn:microsoft.com/office/officeart/2005/8/layout/list1"/>
    <dgm:cxn modelId="{2EFDCF93-3F15-47E8-87AC-2DC5F3B306C4}" type="presParOf" srcId="{9FAABD00-17BF-4CBC-84D0-2F1C992BA0B9}" destId="{71F6BAC3-E1FC-4F96-A2D0-522A7E3CC45E}" srcOrd="1" destOrd="0" presId="urn:microsoft.com/office/officeart/2005/8/layout/list1"/>
    <dgm:cxn modelId="{8F893807-431C-48AB-AA68-F136049C0D93}" type="presParOf" srcId="{2132E3F1-527B-40A2-8707-B1066B968182}" destId="{13C9652B-437C-4F78-B547-C46789FADEC0}" srcOrd="9" destOrd="0" presId="urn:microsoft.com/office/officeart/2005/8/layout/list1"/>
    <dgm:cxn modelId="{B58943A5-98F9-44C8-9AA3-70AD0AD8E41C}" type="presParOf" srcId="{2132E3F1-527B-40A2-8707-B1066B968182}" destId="{7D52C63C-C5E2-4E48-AC1D-DB0225F4547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FFA07F-840C-44FA-87BF-CBBD596057C5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fr-FR"/>
        </a:p>
      </dgm:t>
    </dgm:pt>
    <dgm:pt modelId="{04D00B90-9272-48D1-BEE6-1018B961DEA0}">
      <dgm:prSet phldrT="[Texte]" custT="1"/>
      <dgm:spPr/>
      <dgm:t>
        <a:bodyPr/>
        <a:lstStyle/>
        <a:p>
          <a:r>
            <a:rPr lang="fr-FR" sz="2000" dirty="0" smtClean="0"/>
            <a:t>Corps en laiton DR</a:t>
          </a:r>
        </a:p>
      </dgm:t>
    </dgm:pt>
    <dgm:pt modelId="{654627EA-D8C5-4BD5-8206-E6CC4085637C}" type="parTrans" cxnId="{54EA34F5-2934-40B7-A73F-66AAE9A22173}">
      <dgm:prSet/>
      <dgm:spPr/>
      <dgm:t>
        <a:bodyPr/>
        <a:lstStyle/>
        <a:p>
          <a:endParaRPr lang="fr-FR" sz="900"/>
        </a:p>
      </dgm:t>
    </dgm:pt>
    <dgm:pt modelId="{9EF3A0E5-7DDB-47DE-84DC-B2F0D414B314}" type="sibTrans" cxnId="{54EA34F5-2934-40B7-A73F-66AAE9A22173}">
      <dgm:prSet/>
      <dgm:spPr/>
      <dgm:t>
        <a:bodyPr/>
        <a:lstStyle/>
        <a:p>
          <a:endParaRPr lang="fr-FR" sz="900"/>
        </a:p>
      </dgm:t>
    </dgm:pt>
    <dgm:pt modelId="{60481B1D-E6B9-46E6-B080-F3F36AC97827}">
      <dgm:prSet phldrT="[Texte]" custT="1"/>
      <dgm:spPr/>
      <dgm:t>
        <a:bodyPr/>
        <a:lstStyle/>
        <a:p>
          <a:pPr>
            <a:lnSpc>
              <a:spcPct val="150000"/>
            </a:lnSpc>
          </a:pPr>
          <a:r>
            <a:rPr lang="fr-FR" sz="1400" dirty="0" smtClean="0"/>
            <a:t>Laiton non </a:t>
          </a:r>
          <a:r>
            <a:rPr lang="fr-FR" sz="1400" dirty="0" err="1" smtClean="0"/>
            <a:t>dézincifiable</a:t>
          </a:r>
          <a:endParaRPr lang="fr-FR" sz="1400" dirty="0"/>
        </a:p>
      </dgm:t>
    </dgm:pt>
    <dgm:pt modelId="{C3C5783B-B300-4799-8BB2-0EB4A3763388}" type="parTrans" cxnId="{EE03EA0D-E768-4C7D-BABC-A1B3531D8379}">
      <dgm:prSet/>
      <dgm:spPr/>
      <dgm:t>
        <a:bodyPr/>
        <a:lstStyle/>
        <a:p>
          <a:endParaRPr lang="fr-FR" sz="900"/>
        </a:p>
      </dgm:t>
    </dgm:pt>
    <dgm:pt modelId="{4360184F-E672-477F-BD42-E2593DB52A88}" type="sibTrans" cxnId="{EE03EA0D-E768-4C7D-BABC-A1B3531D8379}">
      <dgm:prSet/>
      <dgm:spPr/>
      <dgm:t>
        <a:bodyPr/>
        <a:lstStyle/>
        <a:p>
          <a:endParaRPr lang="fr-FR" sz="900"/>
        </a:p>
      </dgm:t>
    </dgm:pt>
    <dgm:pt modelId="{70023345-B175-4FEA-8341-3B1D4D73D9F9}">
      <dgm:prSet phldrT="[Texte]" custT="1"/>
      <dgm:spPr/>
      <dgm:t>
        <a:bodyPr/>
        <a:lstStyle/>
        <a:p>
          <a:r>
            <a:rPr lang="fr-FR" sz="2000" dirty="0" smtClean="0"/>
            <a:t>Douille en Inox</a:t>
          </a:r>
          <a:endParaRPr lang="fr-FR" sz="2000" dirty="0"/>
        </a:p>
      </dgm:t>
    </dgm:pt>
    <dgm:pt modelId="{4307806D-DB78-4BAE-B91B-EF0293EBCAA9}" type="parTrans" cxnId="{5A1CD347-79E9-400A-8B29-832C59979E11}">
      <dgm:prSet/>
      <dgm:spPr/>
      <dgm:t>
        <a:bodyPr/>
        <a:lstStyle/>
        <a:p>
          <a:endParaRPr lang="fr-FR" sz="900"/>
        </a:p>
      </dgm:t>
    </dgm:pt>
    <dgm:pt modelId="{48F0E5AA-C92D-4237-B548-BD6D6BCAD025}" type="sibTrans" cxnId="{5A1CD347-79E9-400A-8B29-832C59979E11}">
      <dgm:prSet/>
      <dgm:spPr/>
      <dgm:t>
        <a:bodyPr/>
        <a:lstStyle/>
        <a:p>
          <a:endParaRPr lang="fr-FR" sz="900"/>
        </a:p>
      </dgm:t>
    </dgm:pt>
    <dgm:pt modelId="{1AFBF1D7-2ED1-44D2-9094-A7B683DEC1C3}">
      <dgm:prSet phldrT="[Texte]" custT="1"/>
      <dgm:spPr/>
      <dgm:t>
        <a:bodyPr/>
        <a:lstStyle/>
        <a:p>
          <a:pPr>
            <a:lnSpc>
              <a:spcPct val="150000"/>
            </a:lnSpc>
          </a:pPr>
          <a:r>
            <a:rPr lang="fr-FR" sz="1400" dirty="0" smtClean="0"/>
            <a:t>Plus résistante aux éléments chimiques des bétons / plâtres</a:t>
          </a:r>
          <a:endParaRPr lang="fr-FR" sz="1400" dirty="0"/>
        </a:p>
      </dgm:t>
    </dgm:pt>
    <dgm:pt modelId="{52206073-E7E3-47FA-968A-A96974F205EC}" type="parTrans" cxnId="{24634ABB-1B19-4E3A-9A3A-43E071C01BA5}">
      <dgm:prSet/>
      <dgm:spPr/>
      <dgm:t>
        <a:bodyPr/>
        <a:lstStyle/>
        <a:p>
          <a:endParaRPr lang="fr-FR" sz="900"/>
        </a:p>
      </dgm:t>
    </dgm:pt>
    <dgm:pt modelId="{B6467792-B57D-4C2F-B1C5-996DFCF754C2}" type="sibTrans" cxnId="{24634ABB-1B19-4E3A-9A3A-43E071C01BA5}">
      <dgm:prSet/>
      <dgm:spPr/>
      <dgm:t>
        <a:bodyPr/>
        <a:lstStyle/>
        <a:p>
          <a:endParaRPr lang="fr-FR" sz="900"/>
        </a:p>
      </dgm:t>
    </dgm:pt>
    <dgm:pt modelId="{FF20E41F-A679-4BFB-8330-BB63CC6E020F}">
      <dgm:prSet phldrT="[Texte]" custT="1"/>
      <dgm:spPr/>
      <dgm:t>
        <a:bodyPr/>
        <a:lstStyle/>
        <a:p>
          <a:pPr>
            <a:lnSpc>
              <a:spcPct val="150000"/>
            </a:lnSpc>
          </a:pPr>
          <a:r>
            <a:rPr lang="fr-FR" sz="1400" dirty="0" smtClean="0"/>
            <a:t>Qualité CW625N = </a:t>
          </a:r>
          <a:r>
            <a:rPr lang="fr-FR" sz="1400" b="0" i="0" dirty="0" smtClean="0"/>
            <a:t>CuZn35Pb1,5AlAs </a:t>
          </a:r>
          <a:r>
            <a:rPr lang="fr-FR" sz="1400" dirty="0" smtClean="0"/>
            <a:t>(</a:t>
          </a:r>
          <a:r>
            <a:rPr lang="fr-FR" sz="1200" dirty="0" smtClean="0"/>
            <a:t>anciennement CW617N = CuZn40Pb2)</a:t>
          </a:r>
          <a:endParaRPr lang="fr-FR" sz="1400" dirty="0"/>
        </a:p>
      </dgm:t>
    </dgm:pt>
    <dgm:pt modelId="{8AEE220E-FF08-45FD-93FB-D10F380BE7CE}" type="parTrans" cxnId="{F7100BB2-1C4A-41A5-B18D-C558D2CE214E}">
      <dgm:prSet/>
      <dgm:spPr/>
      <dgm:t>
        <a:bodyPr/>
        <a:lstStyle/>
        <a:p>
          <a:endParaRPr lang="fr-FR" sz="900"/>
        </a:p>
      </dgm:t>
    </dgm:pt>
    <dgm:pt modelId="{34DE74A8-3C97-49D1-94F6-A47E9092F210}" type="sibTrans" cxnId="{F7100BB2-1C4A-41A5-B18D-C558D2CE214E}">
      <dgm:prSet/>
      <dgm:spPr/>
      <dgm:t>
        <a:bodyPr/>
        <a:lstStyle/>
        <a:p>
          <a:endParaRPr lang="fr-FR" sz="900"/>
        </a:p>
      </dgm:t>
    </dgm:pt>
    <dgm:pt modelId="{EF5ACBEE-375A-4868-BCB5-D830D83EB3D2}" type="pres">
      <dgm:prSet presAssocID="{CAFFA07F-840C-44FA-87BF-CBBD596057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ECFA61A-58D7-46BB-A378-95B066075984}" type="pres">
      <dgm:prSet presAssocID="{04D00B90-9272-48D1-BEE6-1018B961DEA0}" presName="parentText" presStyleLbl="node1" presStyleIdx="0" presStyleCnt="2" custScaleY="4840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D814128-6759-4473-961E-9C0362367434}" type="pres">
      <dgm:prSet presAssocID="{04D00B90-9272-48D1-BEE6-1018B961DEA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79E1D4C-41C4-4E41-984E-7DBA4EBBA6C8}" type="pres">
      <dgm:prSet presAssocID="{70023345-B175-4FEA-8341-3B1D4D73D9F9}" presName="parentText" presStyleLbl="node1" presStyleIdx="1" presStyleCnt="2" custScaleY="48311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B28484-710A-4A17-90C7-FBCC3A641BF9}" type="pres">
      <dgm:prSet presAssocID="{70023345-B175-4FEA-8341-3B1D4D73D9F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6A3C82C-A19C-422D-82AF-7E409C8A68B1}" type="presOf" srcId="{60481B1D-E6B9-46E6-B080-F3F36AC97827}" destId="{3D814128-6759-4473-961E-9C0362367434}" srcOrd="0" destOrd="0" presId="urn:microsoft.com/office/officeart/2005/8/layout/vList2"/>
    <dgm:cxn modelId="{F7100BB2-1C4A-41A5-B18D-C558D2CE214E}" srcId="{04D00B90-9272-48D1-BEE6-1018B961DEA0}" destId="{FF20E41F-A679-4BFB-8330-BB63CC6E020F}" srcOrd="1" destOrd="0" parTransId="{8AEE220E-FF08-45FD-93FB-D10F380BE7CE}" sibTransId="{34DE74A8-3C97-49D1-94F6-A47E9092F210}"/>
    <dgm:cxn modelId="{E5046D48-4B1E-4521-A76F-C998E2B4E23B}" type="presOf" srcId="{04D00B90-9272-48D1-BEE6-1018B961DEA0}" destId="{AECFA61A-58D7-46BB-A378-95B066075984}" srcOrd="0" destOrd="0" presId="urn:microsoft.com/office/officeart/2005/8/layout/vList2"/>
    <dgm:cxn modelId="{54EA34F5-2934-40B7-A73F-66AAE9A22173}" srcId="{CAFFA07F-840C-44FA-87BF-CBBD596057C5}" destId="{04D00B90-9272-48D1-BEE6-1018B961DEA0}" srcOrd="0" destOrd="0" parTransId="{654627EA-D8C5-4BD5-8206-E6CC4085637C}" sibTransId="{9EF3A0E5-7DDB-47DE-84DC-B2F0D414B314}"/>
    <dgm:cxn modelId="{24634ABB-1B19-4E3A-9A3A-43E071C01BA5}" srcId="{70023345-B175-4FEA-8341-3B1D4D73D9F9}" destId="{1AFBF1D7-2ED1-44D2-9094-A7B683DEC1C3}" srcOrd="0" destOrd="0" parTransId="{52206073-E7E3-47FA-968A-A96974F205EC}" sibTransId="{B6467792-B57D-4C2F-B1C5-996DFCF754C2}"/>
    <dgm:cxn modelId="{EE03EA0D-E768-4C7D-BABC-A1B3531D8379}" srcId="{04D00B90-9272-48D1-BEE6-1018B961DEA0}" destId="{60481B1D-E6B9-46E6-B080-F3F36AC97827}" srcOrd="0" destOrd="0" parTransId="{C3C5783B-B300-4799-8BB2-0EB4A3763388}" sibTransId="{4360184F-E672-477F-BD42-E2593DB52A88}"/>
    <dgm:cxn modelId="{EA2AA44A-193D-4231-A39F-BF57CE1E6C6B}" type="presOf" srcId="{1AFBF1D7-2ED1-44D2-9094-A7B683DEC1C3}" destId="{24B28484-710A-4A17-90C7-FBCC3A641BF9}" srcOrd="0" destOrd="0" presId="urn:microsoft.com/office/officeart/2005/8/layout/vList2"/>
    <dgm:cxn modelId="{8AC283B9-1D40-4A15-A578-960748593F3E}" type="presOf" srcId="{FF20E41F-A679-4BFB-8330-BB63CC6E020F}" destId="{3D814128-6759-4473-961E-9C0362367434}" srcOrd="0" destOrd="1" presId="urn:microsoft.com/office/officeart/2005/8/layout/vList2"/>
    <dgm:cxn modelId="{7F7E087E-1DC7-4658-9ADF-0B6179D082AA}" type="presOf" srcId="{CAFFA07F-840C-44FA-87BF-CBBD596057C5}" destId="{EF5ACBEE-375A-4868-BCB5-D830D83EB3D2}" srcOrd="0" destOrd="0" presId="urn:microsoft.com/office/officeart/2005/8/layout/vList2"/>
    <dgm:cxn modelId="{5A1CD347-79E9-400A-8B29-832C59979E11}" srcId="{CAFFA07F-840C-44FA-87BF-CBBD596057C5}" destId="{70023345-B175-4FEA-8341-3B1D4D73D9F9}" srcOrd="1" destOrd="0" parTransId="{4307806D-DB78-4BAE-B91B-EF0293EBCAA9}" sibTransId="{48F0E5AA-C92D-4237-B548-BD6D6BCAD025}"/>
    <dgm:cxn modelId="{74C56880-E473-4B72-B945-34A6DDE04811}" type="presOf" srcId="{70023345-B175-4FEA-8341-3B1D4D73D9F9}" destId="{579E1D4C-41C4-4E41-984E-7DBA4EBBA6C8}" srcOrd="0" destOrd="0" presId="urn:microsoft.com/office/officeart/2005/8/layout/vList2"/>
    <dgm:cxn modelId="{FD89E71B-DF16-4ACC-A690-5283890F037D}" type="presParOf" srcId="{EF5ACBEE-375A-4868-BCB5-D830D83EB3D2}" destId="{AECFA61A-58D7-46BB-A378-95B066075984}" srcOrd="0" destOrd="0" presId="urn:microsoft.com/office/officeart/2005/8/layout/vList2"/>
    <dgm:cxn modelId="{91C23D9D-4F8A-4B28-81E0-7B069A3E8ED8}" type="presParOf" srcId="{EF5ACBEE-375A-4868-BCB5-D830D83EB3D2}" destId="{3D814128-6759-4473-961E-9C0362367434}" srcOrd="1" destOrd="0" presId="urn:microsoft.com/office/officeart/2005/8/layout/vList2"/>
    <dgm:cxn modelId="{1DC76761-C1C8-42B9-B107-BE35EEC65C77}" type="presParOf" srcId="{EF5ACBEE-375A-4868-BCB5-D830D83EB3D2}" destId="{579E1D4C-41C4-4E41-984E-7DBA4EBBA6C8}" srcOrd="2" destOrd="0" presId="urn:microsoft.com/office/officeart/2005/8/layout/vList2"/>
    <dgm:cxn modelId="{CCDBB3E6-4647-4D99-828B-34F74CAC66D4}" type="presParOf" srcId="{EF5ACBEE-375A-4868-BCB5-D830D83EB3D2}" destId="{24B28484-710A-4A17-90C7-FBCC3A641BF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49108-34DB-47CC-8CE2-340D351E71A6}">
      <dsp:nvSpPr>
        <dsp:cNvPr id="0" name=""/>
        <dsp:cNvSpPr/>
      </dsp:nvSpPr>
      <dsp:spPr>
        <a:xfrm>
          <a:off x="1318875" y="558"/>
          <a:ext cx="1034657" cy="67252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Chauffage radiateurs</a:t>
          </a:r>
          <a:endParaRPr lang="fr-FR" sz="1100" b="1" kern="1200" dirty="0"/>
        </a:p>
      </dsp:txBody>
      <dsp:txXfrm>
        <a:off x="1351705" y="33388"/>
        <a:ext cx="968997" cy="606867"/>
      </dsp:txXfrm>
    </dsp:sp>
    <dsp:sp modelId="{21B1EF8C-C084-4546-9BC3-569ABEF01D4B}">
      <dsp:nvSpPr>
        <dsp:cNvPr id="0" name=""/>
        <dsp:cNvSpPr/>
      </dsp:nvSpPr>
      <dsp:spPr>
        <a:xfrm>
          <a:off x="723650" y="336821"/>
          <a:ext cx="2225106" cy="2225106"/>
        </a:xfrm>
        <a:custGeom>
          <a:avLst/>
          <a:gdLst/>
          <a:ahLst/>
          <a:cxnLst/>
          <a:rect l="0" t="0" r="0" b="0"/>
          <a:pathLst>
            <a:path>
              <a:moveTo>
                <a:pt x="1773143" y="217346"/>
              </a:moveTo>
              <a:arcTo wR="1112553" hR="1112553" stAng="18385459" swAng="163611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10419B-BDF3-4AE6-AFC9-A7F0AA3D0B49}">
      <dsp:nvSpPr>
        <dsp:cNvPr id="0" name=""/>
        <dsp:cNvSpPr/>
      </dsp:nvSpPr>
      <dsp:spPr>
        <a:xfrm>
          <a:off x="2431428" y="1113111"/>
          <a:ext cx="1034657" cy="67252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Chauffage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 au sol</a:t>
          </a:r>
          <a:endParaRPr lang="fr-FR" sz="1100" b="1" kern="1200" dirty="0"/>
        </a:p>
      </dsp:txBody>
      <dsp:txXfrm>
        <a:off x="2464258" y="1145941"/>
        <a:ext cx="968997" cy="606867"/>
      </dsp:txXfrm>
    </dsp:sp>
    <dsp:sp modelId="{BDEF6EA8-D7BA-41D3-8302-F893E870A567}">
      <dsp:nvSpPr>
        <dsp:cNvPr id="0" name=""/>
        <dsp:cNvSpPr/>
      </dsp:nvSpPr>
      <dsp:spPr>
        <a:xfrm>
          <a:off x="723650" y="336821"/>
          <a:ext cx="2225106" cy="2225106"/>
        </a:xfrm>
        <a:custGeom>
          <a:avLst/>
          <a:gdLst/>
          <a:ahLst/>
          <a:cxnLst/>
          <a:rect l="0" t="0" r="0" b="0"/>
          <a:pathLst>
            <a:path>
              <a:moveTo>
                <a:pt x="2109880" y="1605616"/>
              </a:moveTo>
              <a:arcTo wR="1112553" hR="1112553" stAng="1578425" swAng="163611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FFF9B-29BF-4E3C-B01C-1D63C5A12B6D}">
      <dsp:nvSpPr>
        <dsp:cNvPr id="0" name=""/>
        <dsp:cNvSpPr/>
      </dsp:nvSpPr>
      <dsp:spPr>
        <a:xfrm>
          <a:off x="1318875" y="2225664"/>
          <a:ext cx="1034657" cy="67252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Alimentation eau Froide</a:t>
          </a:r>
          <a:endParaRPr lang="fr-FR" sz="1100" b="1" kern="1200" dirty="0"/>
        </a:p>
      </dsp:txBody>
      <dsp:txXfrm>
        <a:off x="1351705" y="2258494"/>
        <a:ext cx="968997" cy="606867"/>
      </dsp:txXfrm>
    </dsp:sp>
    <dsp:sp modelId="{DC0EC70C-3CF5-4FC0-9B75-D8C07CFDCB6E}">
      <dsp:nvSpPr>
        <dsp:cNvPr id="0" name=""/>
        <dsp:cNvSpPr/>
      </dsp:nvSpPr>
      <dsp:spPr>
        <a:xfrm>
          <a:off x="723650" y="336821"/>
          <a:ext cx="2225106" cy="2225106"/>
        </a:xfrm>
        <a:custGeom>
          <a:avLst/>
          <a:gdLst/>
          <a:ahLst/>
          <a:cxnLst/>
          <a:rect l="0" t="0" r="0" b="0"/>
          <a:pathLst>
            <a:path>
              <a:moveTo>
                <a:pt x="451962" y="2007759"/>
              </a:moveTo>
              <a:arcTo wR="1112553" hR="1112553" stAng="7585459" swAng="163611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19E8C5-4660-404E-B320-1C275D7C0960}">
      <dsp:nvSpPr>
        <dsp:cNvPr id="0" name=""/>
        <dsp:cNvSpPr/>
      </dsp:nvSpPr>
      <dsp:spPr>
        <a:xfrm>
          <a:off x="206321" y="1113111"/>
          <a:ext cx="1034657" cy="67252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Alimentation eau chaude</a:t>
          </a:r>
          <a:endParaRPr lang="fr-FR" sz="1100" b="1" kern="1200" dirty="0"/>
        </a:p>
      </dsp:txBody>
      <dsp:txXfrm>
        <a:off x="239151" y="1145941"/>
        <a:ext cx="968997" cy="606867"/>
      </dsp:txXfrm>
    </dsp:sp>
    <dsp:sp modelId="{77E47463-BCF1-4954-994D-B204B4B7AEB9}">
      <dsp:nvSpPr>
        <dsp:cNvPr id="0" name=""/>
        <dsp:cNvSpPr/>
      </dsp:nvSpPr>
      <dsp:spPr>
        <a:xfrm>
          <a:off x="723650" y="336821"/>
          <a:ext cx="2225106" cy="2225106"/>
        </a:xfrm>
        <a:custGeom>
          <a:avLst/>
          <a:gdLst/>
          <a:ahLst/>
          <a:cxnLst/>
          <a:rect l="0" t="0" r="0" b="0"/>
          <a:pathLst>
            <a:path>
              <a:moveTo>
                <a:pt x="115225" y="619489"/>
              </a:moveTo>
              <a:arcTo wR="1112553" hR="1112553" stAng="12378425" swAng="163611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615B9-CD7E-4CE3-9CEE-5C703325F512}">
      <dsp:nvSpPr>
        <dsp:cNvPr id="0" name=""/>
        <dsp:cNvSpPr/>
      </dsp:nvSpPr>
      <dsp:spPr>
        <a:xfrm>
          <a:off x="0" y="0"/>
          <a:ext cx="2412198" cy="2412198"/>
        </a:xfrm>
        <a:prstGeom prst="triangl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664432-2D06-448E-8582-7BC9EAE7381F}">
      <dsp:nvSpPr>
        <dsp:cNvPr id="0" name=""/>
        <dsp:cNvSpPr/>
      </dsp:nvSpPr>
      <dsp:spPr>
        <a:xfrm>
          <a:off x="640920" y="110632"/>
          <a:ext cx="3192287" cy="54655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/>
            <a:t>Tous types de bâtiments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(Maison individuelle - Collectif - Tertiaire - Industriel - etc…) </a:t>
          </a:r>
          <a:endParaRPr lang="fr-FR" sz="1200" kern="1200" dirty="0"/>
        </a:p>
      </dsp:txBody>
      <dsp:txXfrm>
        <a:off x="667600" y="137312"/>
        <a:ext cx="3138927" cy="493192"/>
      </dsp:txXfrm>
    </dsp:sp>
    <dsp:sp modelId="{6CD84890-B9ED-4DAD-85E2-997E93E170F6}">
      <dsp:nvSpPr>
        <dsp:cNvPr id="0" name=""/>
        <dsp:cNvSpPr/>
      </dsp:nvSpPr>
      <dsp:spPr>
        <a:xfrm>
          <a:off x="656458" y="763418"/>
          <a:ext cx="3192287" cy="301524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Neuf - Rénovation</a:t>
          </a:r>
          <a:endParaRPr lang="fr-FR" sz="1200" kern="1200" dirty="0"/>
        </a:p>
      </dsp:txBody>
      <dsp:txXfrm>
        <a:off x="671177" y="778137"/>
        <a:ext cx="3162849" cy="272086"/>
      </dsp:txXfrm>
    </dsp:sp>
    <dsp:sp modelId="{D7161630-09A7-4EE1-967F-0C4862AFAC96}">
      <dsp:nvSpPr>
        <dsp:cNvPr id="0" name=""/>
        <dsp:cNvSpPr/>
      </dsp:nvSpPr>
      <dsp:spPr>
        <a:xfrm>
          <a:off x="671777" y="1149168"/>
          <a:ext cx="3192287" cy="301524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Distribution - Colonne montante</a:t>
          </a:r>
          <a:endParaRPr lang="fr-FR" sz="1200" kern="1200" dirty="0"/>
        </a:p>
      </dsp:txBody>
      <dsp:txXfrm>
        <a:off x="686496" y="1163887"/>
        <a:ext cx="3162849" cy="272086"/>
      </dsp:txXfrm>
    </dsp:sp>
    <dsp:sp modelId="{684DB12C-25A4-4B27-A115-C2541151DE37}">
      <dsp:nvSpPr>
        <dsp:cNvPr id="0" name=""/>
        <dsp:cNvSpPr/>
      </dsp:nvSpPr>
      <dsp:spPr>
        <a:xfrm>
          <a:off x="666713" y="1551393"/>
          <a:ext cx="3192287" cy="62640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Apparent - Encastré - Gaine Technique - Vide sanitaire</a:t>
          </a:r>
          <a:endParaRPr lang="fr-FR" sz="1200" kern="1200" dirty="0"/>
        </a:p>
      </dsp:txBody>
      <dsp:txXfrm>
        <a:off x="697291" y="1581971"/>
        <a:ext cx="3131131" cy="565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8CC7A-BA72-479A-81FB-0988BBCCEDD9}">
      <dsp:nvSpPr>
        <dsp:cNvPr id="0" name=""/>
        <dsp:cNvSpPr/>
      </dsp:nvSpPr>
      <dsp:spPr>
        <a:xfrm>
          <a:off x="0" y="114151"/>
          <a:ext cx="5820909" cy="623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767" tIns="124968" rIns="45176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16 à 32 mm : </a:t>
          </a:r>
          <a:r>
            <a:rPr lang="fr-FR" sz="1400" kern="1200" dirty="0" err="1" smtClean="0"/>
            <a:t>Unipipe</a:t>
          </a:r>
          <a:r>
            <a:rPr lang="fr-FR" sz="1400" kern="1200" dirty="0" smtClean="0"/>
            <a:t> Plus SANS soudure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40 à 110 mm : </a:t>
          </a:r>
          <a:r>
            <a:rPr lang="fr-FR" sz="1400" kern="1200" dirty="0" err="1" smtClean="0"/>
            <a:t>Unipipe</a:t>
          </a:r>
          <a:endParaRPr lang="fr-FR" sz="1400" kern="1200" dirty="0"/>
        </a:p>
      </dsp:txBody>
      <dsp:txXfrm>
        <a:off x="0" y="114151"/>
        <a:ext cx="5820909" cy="623700"/>
      </dsp:txXfrm>
    </dsp:sp>
    <dsp:sp modelId="{2D77A232-E599-4785-BE9C-35C6E5E5DCC7}">
      <dsp:nvSpPr>
        <dsp:cNvPr id="0" name=""/>
        <dsp:cNvSpPr/>
      </dsp:nvSpPr>
      <dsp:spPr>
        <a:xfrm>
          <a:off x="291045" y="25591"/>
          <a:ext cx="4074636" cy="17712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012" tIns="0" rIns="15401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latin typeface="Arial Narrow" panose="020B0606020202030204" pitchFamily="34" charset="0"/>
            </a:rPr>
            <a:t>Jusqu’au diamètre 110 mm</a:t>
          </a:r>
          <a:endParaRPr lang="fr-FR" sz="1600" b="1" kern="1200" dirty="0">
            <a:latin typeface="Arial Narrow" panose="020B0606020202030204" pitchFamily="34" charset="0"/>
          </a:endParaRPr>
        </a:p>
      </dsp:txBody>
      <dsp:txXfrm>
        <a:off x="299691" y="34237"/>
        <a:ext cx="4057344" cy="159828"/>
      </dsp:txXfrm>
    </dsp:sp>
    <dsp:sp modelId="{39AB8DF0-C7A6-4852-B389-F3CE58E08F60}">
      <dsp:nvSpPr>
        <dsp:cNvPr id="0" name=""/>
        <dsp:cNvSpPr/>
      </dsp:nvSpPr>
      <dsp:spPr>
        <a:xfrm>
          <a:off x="0" y="858811"/>
          <a:ext cx="5820909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77045"/>
              <a:satOff val="-7537"/>
              <a:lumOff val="199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767" tIns="124968" rIns="45176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Raccords à sertir métalliques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RTM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Raccords à sertir PPSU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Raccords modulaires RISER</a:t>
          </a:r>
          <a:endParaRPr lang="fr-FR" sz="1400" kern="1200" dirty="0"/>
        </a:p>
      </dsp:txBody>
      <dsp:txXfrm>
        <a:off x="0" y="858811"/>
        <a:ext cx="5820909" cy="1058400"/>
      </dsp:txXfrm>
    </dsp:sp>
    <dsp:sp modelId="{CC4E04F3-AB54-4570-A00B-12BDCBBB3139}">
      <dsp:nvSpPr>
        <dsp:cNvPr id="0" name=""/>
        <dsp:cNvSpPr/>
      </dsp:nvSpPr>
      <dsp:spPr>
        <a:xfrm>
          <a:off x="291045" y="770251"/>
          <a:ext cx="4074636" cy="177120"/>
        </a:xfrm>
        <a:prstGeom prst="roundRect">
          <a:avLst/>
        </a:prstGeom>
        <a:solidFill>
          <a:schemeClr val="accent1">
            <a:shade val="80000"/>
            <a:hueOff val="77045"/>
            <a:satOff val="-7537"/>
            <a:lumOff val="199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012" tIns="0" rIns="15401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smtClean="0">
              <a:latin typeface="Arial Narrow" panose="020B0606020202030204" pitchFamily="34" charset="0"/>
            </a:rPr>
            <a:t>4 types de raccords</a:t>
          </a:r>
          <a:endParaRPr lang="fr-FR" sz="1200" kern="1200" dirty="0"/>
        </a:p>
      </dsp:txBody>
      <dsp:txXfrm>
        <a:off x="299691" y="778897"/>
        <a:ext cx="4057344" cy="159828"/>
      </dsp:txXfrm>
    </dsp:sp>
    <dsp:sp modelId="{7D52C63C-C5E2-4E48-AC1D-DB0225F45478}">
      <dsp:nvSpPr>
        <dsp:cNvPr id="0" name=""/>
        <dsp:cNvSpPr/>
      </dsp:nvSpPr>
      <dsp:spPr>
        <a:xfrm>
          <a:off x="0" y="2038171"/>
          <a:ext cx="5820909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54090"/>
              <a:satOff val="-15074"/>
              <a:lumOff val="398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767" tIns="124968" rIns="451767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Couronnes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Pré-isolé ou pré-gainé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Barres en 3 ou 5 m</a:t>
          </a:r>
          <a:endParaRPr lang="fr-FR" sz="1400" kern="1200" dirty="0"/>
        </a:p>
      </dsp:txBody>
      <dsp:txXfrm>
        <a:off x="0" y="2038171"/>
        <a:ext cx="5820909" cy="850500"/>
      </dsp:txXfrm>
    </dsp:sp>
    <dsp:sp modelId="{71F6BAC3-E1FC-4F96-A2D0-522A7E3CC45E}">
      <dsp:nvSpPr>
        <dsp:cNvPr id="0" name=""/>
        <dsp:cNvSpPr/>
      </dsp:nvSpPr>
      <dsp:spPr>
        <a:xfrm>
          <a:off x="291045" y="1949611"/>
          <a:ext cx="4074636" cy="177120"/>
        </a:xfrm>
        <a:prstGeom prst="roundRect">
          <a:avLst/>
        </a:prstGeom>
        <a:solidFill>
          <a:schemeClr val="accent1">
            <a:shade val="80000"/>
            <a:hueOff val="154090"/>
            <a:satOff val="-15074"/>
            <a:lumOff val="398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012" tIns="0" rIns="15401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smtClean="0">
              <a:latin typeface="Arial Narrow" panose="020B0606020202030204" pitchFamily="34" charset="0"/>
            </a:rPr>
            <a:t>Tous types de conduits </a:t>
          </a:r>
          <a:endParaRPr lang="fr-FR" sz="1600" kern="1200" dirty="0"/>
        </a:p>
      </dsp:txBody>
      <dsp:txXfrm>
        <a:off x="299691" y="1958257"/>
        <a:ext cx="4057344" cy="1598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FA61A-58D7-46BB-A378-95B066075984}">
      <dsp:nvSpPr>
        <dsp:cNvPr id="0" name=""/>
        <dsp:cNvSpPr/>
      </dsp:nvSpPr>
      <dsp:spPr>
        <a:xfrm>
          <a:off x="0" y="13915"/>
          <a:ext cx="6096000" cy="57084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Corps en laiton DR</a:t>
          </a:r>
        </a:p>
      </dsp:txBody>
      <dsp:txXfrm>
        <a:off x="27866" y="41781"/>
        <a:ext cx="6040268" cy="515113"/>
      </dsp:txXfrm>
    </dsp:sp>
    <dsp:sp modelId="{3D814128-6759-4473-961E-9C0362367434}">
      <dsp:nvSpPr>
        <dsp:cNvPr id="0" name=""/>
        <dsp:cNvSpPr/>
      </dsp:nvSpPr>
      <dsp:spPr>
        <a:xfrm>
          <a:off x="0" y="584761"/>
          <a:ext cx="6096000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400" kern="1200" dirty="0" smtClean="0"/>
            <a:t>Laiton non </a:t>
          </a:r>
          <a:r>
            <a:rPr lang="fr-FR" sz="1400" kern="1200" dirty="0" err="1" smtClean="0"/>
            <a:t>dézincifiable</a:t>
          </a:r>
          <a:endParaRPr lang="fr-FR" sz="1400" kern="1200" dirty="0"/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400" kern="1200" dirty="0" smtClean="0"/>
            <a:t>Qualité CW625N = </a:t>
          </a:r>
          <a:r>
            <a:rPr lang="fr-FR" sz="1400" b="0" i="0" kern="1200" dirty="0" smtClean="0"/>
            <a:t>CuZn35Pb1,5AlAs </a:t>
          </a:r>
          <a:r>
            <a:rPr lang="fr-FR" sz="1400" kern="1200" dirty="0" smtClean="0"/>
            <a:t>(</a:t>
          </a:r>
          <a:r>
            <a:rPr lang="fr-FR" sz="1200" kern="1200" dirty="0" smtClean="0"/>
            <a:t>anciennement CW617N = CuZn40Pb2)</a:t>
          </a:r>
          <a:endParaRPr lang="fr-FR" sz="1400" kern="1200" dirty="0"/>
        </a:p>
      </dsp:txBody>
      <dsp:txXfrm>
        <a:off x="0" y="584761"/>
        <a:ext cx="6096000" cy="1043280"/>
      </dsp:txXfrm>
    </dsp:sp>
    <dsp:sp modelId="{579E1D4C-41C4-4E41-984E-7DBA4EBBA6C8}">
      <dsp:nvSpPr>
        <dsp:cNvPr id="0" name=""/>
        <dsp:cNvSpPr/>
      </dsp:nvSpPr>
      <dsp:spPr>
        <a:xfrm>
          <a:off x="0" y="1628041"/>
          <a:ext cx="6096000" cy="569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Douille en Inox</a:t>
          </a:r>
          <a:endParaRPr lang="fr-FR" sz="2000" kern="1200" dirty="0"/>
        </a:p>
      </dsp:txBody>
      <dsp:txXfrm>
        <a:off x="27813" y="1655854"/>
        <a:ext cx="6040374" cy="514134"/>
      </dsp:txXfrm>
    </dsp:sp>
    <dsp:sp modelId="{24B28484-710A-4A17-90C7-FBCC3A641BF9}">
      <dsp:nvSpPr>
        <dsp:cNvPr id="0" name=""/>
        <dsp:cNvSpPr/>
      </dsp:nvSpPr>
      <dsp:spPr>
        <a:xfrm>
          <a:off x="0" y="2197801"/>
          <a:ext cx="6096000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400" kern="1200" dirty="0" smtClean="0"/>
            <a:t>Plus résistante aux éléments chimiques des bétons / plâtres</a:t>
          </a:r>
          <a:endParaRPr lang="fr-FR" sz="1400" kern="1200" dirty="0"/>
        </a:p>
      </dsp:txBody>
      <dsp:txXfrm>
        <a:off x="0" y="2197801"/>
        <a:ext cx="6096000" cy="104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67D78-DCDD-402C-8C5C-3580245D02DA}" type="datetimeFigureOut">
              <a:rPr lang="en-GB" smtClean="0"/>
              <a:t>25/04/2019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74961-265E-46E4-9685-F0DDEBBAA546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1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/>
        </p:blipFill>
        <p:spPr>
          <a:xfrm>
            <a:off x="-11113" y="0"/>
            <a:ext cx="9155113" cy="51435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35572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46981"/>
            <a:ext cx="3925888" cy="3304382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43437" y="1246981"/>
            <a:ext cx="3925887" cy="3304381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D4C9FB8A-82DB-4A60-9BFC-48ACF4DD0416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3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Conten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268289"/>
            <a:ext cx="7994254" cy="827086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46980"/>
            <a:ext cx="3925888" cy="3304383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8" y="1246982"/>
            <a:ext cx="3925887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CB8714F8-E1AC-4DDA-B19F-EA10AFA51949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1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 + 2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</a:t>
            </a:r>
            <a:r>
              <a:rPr lang="en-US" dirty="0" smtClean="0"/>
              <a:t> to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67892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74675" y="1246981"/>
            <a:ext cx="3925888" cy="330438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16A7E167-8457-4F62-88D9-8ED284867D96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86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</a:t>
            </a:r>
            <a:r>
              <a:rPr lang="en-US" dirty="0" smtClean="0"/>
              <a:t> to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67892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3DB86B9B-95E9-4546-88A0-8CC7A8EFFE9E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76263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611753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68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 + 4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</a:t>
            </a:r>
            <a:r>
              <a:rPr lang="en-GB" noProof="0" dirty="0" smtClean="0"/>
              <a:t>to</a:t>
            </a:r>
            <a:r>
              <a:rPr lang="en-US" dirty="0" smtClean="0"/>
              <a:t>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4000" y="1246981"/>
            <a:ext cx="1890000" cy="1584000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677437" y="1246981"/>
            <a:ext cx="1890000" cy="158400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678929" y="2968302"/>
            <a:ext cx="1890000" cy="158400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644000" y="2968302"/>
            <a:ext cx="1890000" cy="1584000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574675" y="1246981"/>
            <a:ext cx="3925888" cy="330438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9F0D9B55-647F-479A-8FF5-C0B44515FD1B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0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74676" y="1245600"/>
            <a:ext cx="7994650" cy="331152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91122200-914B-4671-8D51-BF16C9D4F479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52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D9448CAD-1F33-49FE-A2FB-9E67FAFC44A8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83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iz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74676" y="268288"/>
            <a:ext cx="7994650" cy="428307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36B2D5E-EBA3-489E-872B-9152EDEA036C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53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7398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 baseline="0">
                <a:solidFill>
                  <a:srgbClr val="0062C8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 baseline="0">
                <a:solidFill>
                  <a:srgbClr val="0062C8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517" y="66532"/>
            <a:ext cx="231768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076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Opening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1" t="2351"/>
          <a:stretch/>
        </p:blipFill>
        <p:spPr>
          <a:xfrm>
            <a:off x="0" y="0"/>
            <a:ext cx="9166860" cy="51435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5951863" cy="1690709"/>
          </a:xfrm>
        </p:spPr>
        <p:txBody>
          <a:bodyPr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5951864" cy="158444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4" name="Bild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849" y="4697890"/>
            <a:ext cx="879476" cy="217247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574675" y="4710513"/>
            <a:ext cx="6972300" cy="144329"/>
          </a:xfrm>
          <a:prstGeom prst="rect">
            <a:avLst/>
          </a:prstGeom>
          <a:solidFill>
            <a:srgbClr val="909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>
          <a:xfrm>
            <a:off x="744569" y="4690426"/>
            <a:ext cx="709027" cy="179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20D8BCCE-4C83-47CE-A150-52D87D192F0C}" type="datetime1">
              <a:rPr lang="fr-FR" smtClean="0"/>
              <a:t>25/04/2019</a:t>
            </a:fld>
            <a:endParaRPr lang="de-DE" dirty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804F3F-37EE-48E1-9DA5-90CD20DDF41D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2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7520" y="4690426"/>
            <a:ext cx="3796468" cy="179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Merchandising 2016</a:t>
            </a:r>
            <a:endParaRPr lang="de-DE" dirty="0"/>
          </a:p>
        </p:txBody>
      </p:sp>
      <p:sp>
        <p:nvSpPr>
          <p:cNvPr id="29" name="Textfeld 28"/>
          <p:cNvSpPr txBox="1"/>
          <p:nvPr userDrawn="1"/>
        </p:nvSpPr>
        <p:spPr>
          <a:xfrm>
            <a:off x="1394189" y="4672720"/>
            <a:ext cx="821493" cy="2152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de-DE" sz="799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Uponor</a:t>
            </a:r>
            <a:endParaRPr lang="de-DE" sz="899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29"/>
          <p:cNvSpPr txBox="1"/>
          <p:nvPr userDrawn="1"/>
        </p:nvSpPr>
        <p:spPr>
          <a:xfrm>
            <a:off x="636330" y="4674384"/>
            <a:ext cx="260340" cy="21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99" smtClean="0">
                <a:solidFill>
                  <a:schemeClr val="bg1">
                    <a:lumMod val="85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Textfeld 30"/>
          <p:cNvSpPr txBox="1"/>
          <p:nvPr userDrawn="1"/>
        </p:nvSpPr>
        <p:spPr>
          <a:xfrm>
            <a:off x="1276783" y="4674384"/>
            <a:ext cx="260340" cy="21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99" smtClean="0">
                <a:solidFill>
                  <a:schemeClr val="bg1"/>
                </a:solidFill>
              </a:rPr>
              <a:t> </a:t>
            </a:r>
            <a:r>
              <a:rPr lang="de-DE" sz="799" smtClean="0">
                <a:solidFill>
                  <a:schemeClr val="bg1">
                    <a:lumMod val="85000"/>
                  </a:schemeClr>
                </a:solidFill>
              </a:rPr>
              <a:t>I</a:t>
            </a:r>
            <a:endParaRPr lang="de-DE" sz="899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Textfeld 31"/>
          <p:cNvSpPr txBox="1"/>
          <p:nvPr userDrawn="1"/>
        </p:nvSpPr>
        <p:spPr>
          <a:xfrm>
            <a:off x="1850274" y="4674384"/>
            <a:ext cx="260340" cy="21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99" smtClean="0">
                <a:solidFill>
                  <a:schemeClr val="bg1">
                    <a:lumMod val="85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292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1" t="2351"/>
          <a:stretch/>
        </p:blipFill>
        <p:spPr>
          <a:xfrm>
            <a:off x="0" y="0"/>
            <a:ext cx="9166860" cy="5143500"/>
          </a:xfrm>
          <a:prstGeom prst="rect">
            <a:avLst/>
          </a:prstGeom>
        </p:spPr>
      </p:pic>
      <p:pic>
        <p:nvPicPr>
          <p:cNvPr id="10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479474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305075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1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7994254" cy="33115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0710E133-C8F4-4016-9481-0DB1D76CF72B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3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1/2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3925888" cy="3311525"/>
          </a:xfrm>
        </p:spPr>
        <p:txBody>
          <a:bodyPr/>
          <a:lstStyle/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43437" y="1239839"/>
            <a:ext cx="3925887" cy="3311524"/>
          </a:xfrm>
        </p:spPr>
        <p:txBody>
          <a:bodyPr/>
          <a:lstStyle/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06C4C04F-AED5-4A9D-84E8-3A7C1FF5E769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Content 1/2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3925888" cy="3311525"/>
          </a:xfrm>
        </p:spPr>
        <p:txBody>
          <a:bodyPr/>
          <a:lstStyle/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8" y="1239838"/>
            <a:ext cx="3925887" cy="331152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D0B2F4A-B0DE-436F-ABFA-78E90120ED7C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94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 / Quot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268288"/>
            <a:ext cx="7994254" cy="4283075"/>
          </a:xfrm>
        </p:spPr>
        <p:txBody>
          <a:bodyPr anchor="ctr" anchorCtr="0"/>
          <a:lstStyle>
            <a:lvl1pPr>
              <a:defRPr lang="en-GB" sz="3597" b="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3597" b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lang="en-US" sz="3597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99" b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399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marL="0" lvl="3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Tx/>
              <a:buNone/>
            </a:pPr>
            <a:r>
              <a:rPr lang="en-US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4DD74F7-5130-4EAC-9B0D-70A7582A31FE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3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/>
        </p:blipFill>
        <p:spPr>
          <a:xfrm>
            <a:off x="-11113" y="0"/>
            <a:ext cx="9155113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6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18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9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8649FFCD-850F-4489-99EA-9A560CEF064E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8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1" t="2351"/>
          <a:stretch/>
        </p:blipFill>
        <p:spPr>
          <a:xfrm>
            <a:off x="0" y="0"/>
            <a:ext cx="9166860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1B8C02D8-42AE-4385-99B9-84774BCC8EC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07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9624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0ECD1E28-81EC-4954-8CED-B1A13409F22E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64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5E5C128-9946-466D-8C7F-1CDD2BCD67B3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2" b="1098"/>
          <a:stretch/>
        </p:blipFill>
        <p:spPr>
          <a:xfrm>
            <a:off x="-1" y="-1"/>
            <a:ext cx="9144000" cy="5143237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7F67EDD-2C81-4EF1-B499-F471A6E9B2CE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7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9624" cy="514350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121255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ing F (neutral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6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17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8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9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4CA8F7E-6476-4CEE-AD04-4412E0D2FE97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26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996461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2" b="1098"/>
          <a:stretch/>
        </p:blipFill>
        <p:spPr>
          <a:xfrm>
            <a:off x="-1" y="-1"/>
            <a:ext cx="9144000" cy="514323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020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 (neutral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490605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5" y="2652235"/>
            <a:ext cx="7991212" cy="459575"/>
          </a:xfrm>
        </p:spPr>
        <p:txBody>
          <a:bodyPr anchor="t" anchorCtr="0"/>
          <a:lstStyle>
            <a:lvl1pPr marL="0" indent="0">
              <a:buFontTx/>
              <a:buNone/>
              <a:defRPr sz="1599" baseline="0">
                <a:solidFill>
                  <a:schemeClr val="bg1"/>
                </a:solidFill>
              </a:defRPr>
            </a:lvl1pPr>
            <a:lvl2pPr>
              <a:defRPr sz="15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599">
                <a:solidFill>
                  <a:schemeClr val="bg1"/>
                </a:solidFill>
              </a:defRPr>
            </a:lvl4pPr>
            <a:lvl5pPr>
              <a:defRPr sz="15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add speaker name and email address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1" y="4440752"/>
            <a:ext cx="7991475" cy="459575"/>
          </a:xfrm>
        </p:spPr>
        <p:txBody>
          <a:bodyPr anchor="b"/>
          <a:lstStyle>
            <a:lvl1pPr marL="0" indent="0">
              <a:buFontTx/>
              <a:buNone/>
              <a:defRPr sz="1599" baseline="0">
                <a:solidFill>
                  <a:schemeClr val="bg1"/>
                </a:solidFill>
              </a:defRPr>
            </a:lvl1pPr>
            <a:lvl2pPr>
              <a:defRPr sz="15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599">
                <a:solidFill>
                  <a:schemeClr val="bg1"/>
                </a:solidFill>
              </a:defRPr>
            </a:lvl4pPr>
            <a:lvl5pPr>
              <a:defRPr sz="15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add title of presentation and date</a:t>
            </a:r>
            <a:endParaRPr lang="en-GB" noProof="0" dirty="0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1419622"/>
            <a:ext cx="7991737" cy="1201421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closing words</a:t>
            </a:r>
            <a:endParaRPr lang="en-GB" noProof="0" dirty="0"/>
          </a:p>
        </p:txBody>
      </p:sp>
      <p:pic>
        <p:nvPicPr>
          <p:cNvPr id="8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912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0062C8"/>
                </a:solidFill>
              </a:defRPr>
            </a:lvl1pPr>
          </a:lstStyle>
          <a:p>
            <a:r>
              <a:rPr lang="en-GB" noProof="0" dirty="0" smtClean="0"/>
              <a:t>Click to add the title of your agenda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3925888" cy="3311525"/>
          </a:xfrm>
        </p:spPr>
        <p:txBody>
          <a:bodyPr>
            <a:normAutofit/>
          </a:bodyPr>
          <a:lstStyle>
            <a:lvl1pPr marL="144000" indent="-1440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1pPr>
            <a:lvl2pPr marL="180000" indent="180000">
              <a:buFont typeface="Arial" panose="020B0604020202020204" pitchFamily="34" charset="0"/>
              <a:buChar char="–"/>
              <a:defRPr sz="1800"/>
            </a:lvl2pPr>
            <a:lvl3pPr marL="216000" indent="-216000">
              <a:buFont typeface="+mj-lt"/>
              <a:buAutoNum type="arabicPeriod"/>
              <a:defRPr sz="1800"/>
            </a:lvl3pPr>
            <a:lvl4pPr marL="432000" indent="-216000">
              <a:defRPr sz="1800"/>
            </a:lvl4pPr>
            <a:lvl5pPr marL="432000" indent="216000">
              <a:buClr>
                <a:schemeClr val="bg2"/>
              </a:buClr>
              <a:buFont typeface="Arial" panose="020B0604020202020204" pitchFamily="34" charset="0"/>
              <a:buChar char="–"/>
              <a:defRPr sz="1800" b="0"/>
            </a:lvl5pPr>
          </a:lstStyle>
          <a:p>
            <a:pPr lvl="0"/>
            <a:r>
              <a:rPr lang="en-GB" noProof="0" dirty="0" smtClean="0"/>
              <a:t>Click to add agenda items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8" y="1239838"/>
            <a:ext cx="3925887" cy="331152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8AC7F98F-8F07-43B7-A2B0-9A9669B5CC7A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37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7994254" cy="33115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35C68B97-19C1-45BC-91CF-C675CA3EF452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3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3" y="274638"/>
            <a:ext cx="7991475" cy="9937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370013"/>
            <a:ext cx="7991475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604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77" r:id="rId2"/>
    <p:sldLayoutId id="2147483678" r:id="rId3"/>
    <p:sldLayoutId id="2147483679" r:id="rId4"/>
    <p:sldLayoutId id="2147483680" r:id="rId5"/>
    <p:sldLayoutId id="2147483698" r:id="rId6"/>
    <p:sldLayoutId id="2147483681" r:id="rId7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63" userDrawn="1">
          <p15:clr>
            <a:srgbClr val="F26B43"/>
          </p15:clr>
        </p15:guide>
        <p15:guide id="2" pos="53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675" y="268288"/>
            <a:ext cx="7994254" cy="827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675" y="1239838"/>
            <a:ext cx="7994254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List (first level)</a:t>
            </a:r>
          </a:p>
          <a:p>
            <a:pPr lvl="2"/>
            <a:r>
              <a:rPr lang="en-GB" noProof="0" dirty="0" smtClean="0"/>
              <a:t>List (second level)</a:t>
            </a:r>
          </a:p>
          <a:p>
            <a:pPr lvl="3"/>
            <a:r>
              <a:rPr lang="en-GB" noProof="0" dirty="0" smtClean="0"/>
              <a:t>Numbered list</a:t>
            </a:r>
          </a:p>
          <a:p>
            <a:pPr lvl="4"/>
            <a:r>
              <a:rPr lang="en-GB" noProof="0" dirty="0" smtClean="0"/>
              <a:t>Subheading</a:t>
            </a:r>
            <a:endParaRPr lang="en-GB" noProof="0" dirty="0"/>
          </a:p>
        </p:txBody>
      </p:sp>
      <p:sp>
        <p:nvSpPr>
          <p:cNvPr id="7" name="Rechteck 14"/>
          <p:cNvSpPr/>
          <p:nvPr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45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46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7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8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9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D9DDD948-BC4F-4B2D-AEC2-B5554AD26B56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45" y="4703764"/>
            <a:ext cx="779384" cy="1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8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0" r:id="rId2"/>
    <p:sldLayoutId id="2147483701" r:id="rId3"/>
    <p:sldLayoutId id="2147483703" r:id="rId4"/>
    <p:sldLayoutId id="2147483704" r:id="rId5"/>
    <p:sldLayoutId id="2147483716" r:id="rId6"/>
    <p:sldLayoutId id="2147483705" r:id="rId7"/>
    <p:sldLayoutId id="2147483706" r:id="rId8"/>
    <p:sldLayoutId id="2147483707" r:id="rId9"/>
    <p:sldLayoutId id="2147483708" r:id="rId10"/>
    <p:sldLayoutId id="2147483717" r:id="rId11"/>
    <p:sldLayoutId id="2147483720" r:id="rId12"/>
    <p:sldLayoutId id="2147483721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08000" indent="-108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144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9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197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orient="horz" pos="3950">
          <p15:clr>
            <a:srgbClr val="F26B43"/>
          </p15:clr>
        </p15:guide>
        <p15:guide id="4" orient="horz" pos="4077">
          <p15:clr>
            <a:srgbClr val="F26B43"/>
          </p15:clr>
        </p15:guide>
        <p15:guide id="5" orient="horz" pos="169">
          <p15:clr>
            <a:srgbClr val="F26B43"/>
          </p15:clr>
        </p15:guide>
        <p15:guide id="6" orient="horz" pos="690">
          <p15:clr>
            <a:srgbClr val="F26B43"/>
          </p15:clr>
        </p15:guide>
        <p15:guide id="7" pos="363">
          <p15:clr>
            <a:srgbClr val="F26B43"/>
          </p15:clr>
        </p15:guide>
        <p15:guide id="8" pos="5397">
          <p15:clr>
            <a:srgbClr val="F26B43"/>
          </p15:clr>
        </p15:guide>
        <p15:guide id="9" orient="horz" pos="781">
          <p15:clr>
            <a:srgbClr val="F26B43"/>
          </p15:clr>
        </p15:guide>
        <p15:guide id="10" orient="horz" pos="2867">
          <p15:clr>
            <a:srgbClr val="F26B43"/>
          </p15:clr>
        </p15:guide>
        <p15:guide id="11" orient="horz" pos="2963">
          <p15:clr>
            <a:srgbClr val="F26B43"/>
          </p15:clr>
        </p15:guide>
        <p15:guide id="12" orient="horz" pos="3058">
          <p15:clr>
            <a:srgbClr val="F26B43"/>
          </p15:clr>
        </p15:guide>
        <p15:guide id="13" pos="2835">
          <p15:clr>
            <a:srgbClr val="F26B43"/>
          </p15:clr>
        </p15:guide>
        <p15:guide id="14" pos="29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675" y="268288"/>
            <a:ext cx="7994254" cy="827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675" y="1239838"/>
            <a:ext cx="7994254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List (first level)</a:t>
            </a:r>
          </a:p>
          <a:p>
            <a:pPr lvl="2"/>
            <a:r>
              <a:rPr lang="en-GB" noProof="0" dirty="0" smtClean="0"/>
              <a:t>List (second level)</a:t>
            </a:r>
          </a:p>
          <a:p>
            <a:pPr lvl="3"/>
            <a:r>
              <a:rPr lang="en-GB" noProof="0" dirty="0" smtClean="0"/>
              <a:t>Numbered list</a:t>
            </a:r>
          </a:p>
          <a:p>
            <a:pPr lvl="4"/>
            <a:r>
              <a:rPr lang="en-GB" noProof="0" dirty="0" smtClean="0"/>
              <a:t>Subheading</a:t>
            </a:r>
            <a:endParaRPr lang="en-GB" noProof="0" dirty="0"/>
          </a:p>
        </p:txBody>
      </p:sp>
      <p:sp>
        <p:nvSpPr>
          <p:cNvPr id="7" name="Rechteck 14"/>
          <p:cNvSpPr/>
          <p:nvPr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45" y="4703764"/>
            <a:ext cx="779384" cy="192701"/>
          </a:xfrm>
          <a:prstGeom prst="rect">
            <a:avLst/>
          </a:prstGeom>
        </p:spPr>
      </p:pic>
      <p:sp>
        <p:nvSpPr>
          <p:cNvPr id="13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14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6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7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8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213DCA62-3874-49DE-8E77-09181C3185AC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1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3" r:id="rId3"/>
    <p:sldLayoutId id="2147483714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44000" indent="-144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42000" indent="-216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234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197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orient="horz" pos="3950">
          <p15:clr>
            <a:srgbClr val="F26B43"/>
          </p15:clr>
        </p15:guide>
        <p15:guide id="4" orient="horz" pos="4077">
          <p15:clr>
            <a:srgbClr val="F26B43"/>
          </p15:clr>
        </p15:guide>
        <p15:guide id="5" orient="horz" pos="169">
          <p15:clr>
            <a:srgbClr val="F26B43"/>
          </p15:clr>
        </p15:guide>
        <p15:guide id="6" orient="horz" pos="690">
          <p15:clr>
            <a:srgbClr val="F26B43"/>
          </p15:clr>
        </p15:guide>
        <p15:guide id="7" pos="363">
          <p15:clr>
            <a:srgbClr val="F26B43"/>
          </p15:clr>
        </p15:guide>
        <p15:guide id="8" pos="5397">
          <p15:clr>
            <a:srgbClr val="F26B43"/>
          </p15:clr>
        </p15:guide>
        <p15:guide id="9" orient="horz" pos="781">
          <p15:clr>
            <a:srgbClr val="F26B43"/>
          </p15:clr>
        </p15:guide>
        <p15:guide id="10" orient="horz" pos="2867">
          <p15:clr>
            <a:srgbClr val="F26B43"/>
          </p15:clr>
        </p15:guide>
        <p15:guide id="11" orient="horz" pos="2963">
          <p15:clr>
            <a:srgbClr val="F26B43"/>
          </p15:clr>
        </p15:guide>
        <p15:guide id="12" orient="horz" pos="3058">
          <p15:clr>
            <a:srgbClr val="F26B43"/>
          </p15:clr>
        </p15:guide>
        <p15:guide id="13" pos="2835">
          <p15:clr>
            <a:srgbClr val="F26B43"/>
          </p15:clr>
        </p15:guide>
        <p15:guide id="14" pos="292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76263" y="274638"/>
            <a:ext cx="7991475" cy="993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576263" y="1370013"/>
            <a:ext cx="7991475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24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63" userDrawn="1">
          <p15:clr>
            <a:srgbClr val="F26B43"/>
          </p15:clr>
        </p15:guide>
        <p15:guide id="2" pos="719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3950">
          <p15:clr>
            <a:srgbClr val="F26B43"/>
          </p15:clr>
        </p15:guide>
        <p15:guide id="5" orient="horz" pos="4077">
          <p15:clr>
            <a:srgbClr val="F26B43"/>
          </p15:clr>
        </p15:guide>
        <p15:guide id="0" pos="53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microsoft.com/office/2007/relationships/hdphoto" Target="../media/hdphoto1.wdp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www.youtube.com/watch?v=Tb2N-qgF03M" TargetMode="External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52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3.png"/><Relationship Id="rId7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image" Target="../media/image82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8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699542"/>
            <a:ext cx="7991737" cy="1231549"/>
          </a:xfrm>
        </p:spPr>
        <p:txBody>
          <a:bodyPr/>
          <a:lstStyle/>
          <a:p>
            <a:r>
              <a:rPr lang="en-GB" dirty="0" smtClean="0"/>
              <a:t>S-Press Plus </a:t>
            </a:r>
            <a:br>
              <a:rPr lang="en-GB" dirty="0" smtClean="0"/>
            </a:br>
            <a:r>
              <a:rPr lang="en-GB" sz="2400" dirty="0" err="1" smtClean="0"/>
              <a:t>Présentation</a:t>
            </a:r>
            <a:r>
              <a:rPr lang="en-GB" sz="2400" dirty="0" smtClean="0"/>
              <a:t> </a:t>
            </a:r>
            <a:r>
              <a:rPr lang="en-GB" sz="2400" dirty="0" err="1" smtClean="0"/>
              <a:t>ditributeurs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7938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Un tube UNIQUE Uni Pipe Plus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pic>
        <p:nvPicPr>
          <p:cNvPr id="11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4248" y="185955"/>
            <a:ext cx="2123728" cy="10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035" y="-142796"/>
            <a:ext cx="1239256" cy="784983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6555032" y="2306498"/>
            <a:ext cx="2183267" cy="387308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b="1" dirty="0">
                <a:solidFill>
                  <a:schemeClr val="bg1"/>
                </a:solidFill>
                <a:latin typeface="Arial Narrow" panose="020B0606020202030204" pitchFamily="34" charset="0"/>
              </a:rPr>
              <a:t>PLUS de qualité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6555032" y="3067578"/>
            <a:ext cx="2183267" cy="387308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b="1" dirty="0">
                <a:solidFill>
                  <a:schemeClr val="bg1"/>
                </a:solidFill>
                <a:latin typeface="Arial Narrow" panose="020B0606020202030204" pitchFamily="34" charset="0"/>
              </a:rPr>
              <a:t>PLUS de simplicité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6555032" y="1588730"/>
            <a:ext cx="2183267" cy="387308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b="1" dirty="0">
                <a:solidFill>
                  <a:schemeClr val="bg1"/>
                </a:solidFill>
                <a:latin typeface="Arial Narrow" panose="020B0606020202030204" pitchFamily="34" charset="0"/>
              </a:rPr>
              <a:t>PLUS de sécurité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3601940" y="1593520"/>
            <a:ext cx="2770259" cy="387308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Résistance à la mise en œuvre 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3601940" y="2800572"/>
            <a:ext cx="2770259" cy="387308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Moins de pertes de charge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3607577" y="1033968"/>
            <a:ext cx="2764623" cy="387308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Performance mécanique renforcée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3601940" y="3399780"/>
            <a:ext cx="2770259" cy="381724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Plus de rigidité et d’esthétique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3601940" y="2231149"/>
            <a:ext cx="2770259" cy="381724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Moins de coudes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3601940" y="3973411"/>
            <a:ext cx="2770259" cy="381724"/>
          </a:xfrm>
          <a:prstGeom prst="wedgeRoundRectCallout">
            <a:avLst>
              <a:gd name="adj1" fmla="val -20111"/>
              <a:gd name="adj2" fmla="val 6791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99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Barres ép. spécifique  3 et 5 m, épaisseur spécifique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97" y="857391"/>
            <a:ext cx="2130025" cy="123055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61" y="2214689"/>
            <a:ext cx="1054082" cy="1077141"/>
          </a:xfrm>
          <a:prstGeom prst="rect">
            <a:avLst/>
          </a:prstGeom>
        </p:spPr>
      </p:pic>
      <p:sp>
        <p:nvSpPr>
          <p:cNvPr id="28" name="Date Placeholder 2"/>
          <p:cNvSpPr txBox="1">
            <a:spLocks/>
          </p:cNvSpPr>
          <p:nvPr/>
        </p:nvSpPr>
        <p:spPr>
          <a:xfrm>
            <a:off x="1018079" y="4855369"/>
            <a:ext cx="1092662" cy="15097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685783" rtl="0" eaLnBrk="1" latinLnBrk="0" hangingPunct="1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mtClean="0"/>
              <a:t>Janvier 2019</a:t>
            </a:r>
            <a:endParaRPr lang="en-GB" dirty="0"/>
          </a:p>
        </p:txBody>
      </p:sp>
      <p:graphicFrame>
        <p:nvGraphicFramePr>
          <p:cNvPr id="30" name="Tableau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737615"/>
              </p:ext>
            </p:extLst>
          </p:nvPr>
        </p:nvGraphicFramePr>
        <p:xfrm>
          <a:off x="586584" y="3478801"/>
          <a:ext cx="2743513" cy="1123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4693">
                  <a:extLst>
                    <a:ext uri="{9D8B030D-6E8A-4147-A177-3AD203B41FA5}">
                      <a16:colId xmlns:a16="http://schemas.microsoft.com/office/drawing/2014/main" val="2267810667"/>
                    </a:ext>
                  </a:extLst>
                </a:gridCol>
                <a:gridCol w="392811">
                  <a:extLst>
                    <a:ext uri="{9D8B030D-6E8A-4147-A177-3AD203B41FA5}">
                      <a16:colId xmlns:a16="http://schemas.microsoft.com/office/drawing/2014/main" val="513568263"/>
                    </a:ext>
                  </a:extLst>
                </a:gridCol>
                <a:gridCol w="73011">
                  <a:extLst>
                    <a:ext uri="{9D8B030D-6E8A-4147-A177-3AD203B41FA5}">
                      <a16:colId xmlns:a16="http://schemas.microsoft.com/office/drawing/2014/main" val="3775496710"/>
                    </a:ext>
                  </a:extLst>
                </a:gridCol>
                <a:gridCol w="490776">
                  <a:extLst>
                    <a:ext uri="{9D8B030D-6E8A-4147-A177-3AD203B41FA5}">
                      <a16:colId xmlns:a16="http://schemas.microsoft.com/office/drawing/2014/main" val="760545144"/>
                    </a:ext>
                  </a:extLst>
                </a:gridCol>
                <a:gridCol w="541111">
                  <a:extLst>
                    <a:ext uri="{9D8B030D-6E8A-4147-A177-3AD203B41FA5}">
                      <a16:colId xmlns:a16="http://schemas.microsoft.com/office/drawing/2014/main" val="2777003840"/>
                    </a:ext>
                  </a:extLst>
                </a:gridCol>
                <a:gridCol w="541111">
                  <a:extLst>
                    <a:ext uri="{9D8B030D-6E8A-4147-A177-3AD203B41FA5}">
                      <a16:colId xmlns:a16="http://schemas.microsoft.com/office/drawing/2014/main" val="963644233"/>
                    </a:ext>
                  </a:extLst>
                </a:gridCol>
              </a:tblGrid>
              <a:tr h="180440">
                <a:tc rowSpan="2">
                  <a:txBody>
                    <a:bodyPr/>
                    <a:lstStyle/>
                    <a:p>
                      <a:pPr algn="ctr"/>
                      <a:endParaRPr lang="fr-FR" sz="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fr-FR" sz="1000" b="1" dirty="0" smtClean="0">
                          <a:solidFill>
                            <a:schemeClr val="bg1"/>
                          </a:solidFill>
                        </a:rPr>
                        <a:t>TUBE</a:t>
                      </a:r>
                      <a:endParaRPr lang="fr-FR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40711" marR="40711" marT="20355" marB="20355">
                    <a:lnL>
                      <a:noFill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</a:rPr>
                        <a:t>Epaisseur aluminium</a:t>
                      </a:r>
                      <a:endParaRPr lang="fr-FR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32383"/>
                  </a:ext>
                </a:extLst>
              </a:tr>
              <a:tr h="180440">
                <a:tc vMerge="1">
                  <a:txBody>
                    <a:bodyPr/>
                    <a:lstStyle/>
                    <a:p>
                      <a:pPr algn="ctr"/>
                      <a:endParaRPr lang="fr-FR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fr-FR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fr-FR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fr-FR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</a:rPr>
                        <a:t>32</a:t>
                      </a:r>
                      <a:endParaRPr lang="fr-FR" sz="800" b="1" dirty="0">
                        <a:solidFill>
                          <a:schemeClr val="bg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609811"/>
                  </a:ext>
                </a:extLst>
              </a:tr>
              <a:tr h="152152"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 smtClean="0">
                          <a:solidFill>
                            <a:srgbClr val="0062C8"/>
                          </a:solidFill>
                        </a:rPr>
                        <a:t>Uni Pipe Barres</a:t>
                      </a:r>
                      <a:endParaRPr lang="fr-FR" sz="700" b="1" dirty="0">
                        <a:solidFill>
                          <a:srgbClr val="0062C8"/>
                        </a:solidFill>
                      </a:endParaRPr>
                    </a:p>
                  </a:txBody>
                  <a:tcPr marL="40711" marR="40711" marT="20355" marB="20355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i="1" dirty="0" smtClean="0"/>
                        <a:t>0,4</a:t>
                      </a:r>
                      <a:endParaRPr lang="fr-FR" sz="900" i="1" dirty="0"/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i="1" dirty="0" smtClean="0"/>
                        <a:t>0,4</a:t>
                      </a:r>
                      <a:endParaRPr lang="fr-FR" sz="900" i="1" dirty="0"/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i="1" dirty="0" smtClean="0"/>
                        <a:t>0,5</a:t>
                      </a:r>
                      <a:endParaRPr lang="fr-FR" sz="900" i="1" dirty="0"/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i="1" dirty="0" smtClean="0"/>
                        <a:t>0,35</a:t>
                      </a:r>
                      <a:endParaRPr lang="fr-FR" sz="900" i="1" dirty="0"/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7700973"/>
                  </a:ext>
                </a:extLst>
              </a:tr>
              <a:tr h="234512"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 smtClean="0">
                          <a:solidFill>
                            <a:srgbClr val="0062C8"/>
                          </a:solidFill>
                        </a:rPr>
                        <a:t>Uni Pipe PLUS Barres</a:t>
                      </a:r>
                      <a:endParaRPr lang="fr-FR" sz="700" b="1" dirty="0">
                        <a:solidFill>
                          <a:srgbClr val="0062C8"/>
                        </a:solidFill>
                      </a:endParaRPr>
                    </a:p>
                  </a:txBody>
                  <a:tcPr marL="40711" marR="40711" marT="20355" marB="20355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i="1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fr-FR" sz="9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b="1" i="1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fr-FR" sz="9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i="1" dirty="0" smtClean="0">
                          <a:solidFill>
                            <a:schemeClr val="tx1"/>
                          </a:solidFill>
                        </a:rPr>
                        <a:t>0,61</a:t>
                      </a:r>
                      <a:endParaRPr lang="fr-FR" sz="9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i="1" dirty="0" smtClean="0">
                          <a:solidFill>
                            <a:schemeClr val="tx1"/>
                          </a:solidFill>
                        </a:rPr>
                        <a:t>0,8</a:t>
                      </a:r>
                      <a:endParaRPr lang="fr-FR" sz="9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1272459"/>
                  </a:ext>
                </a:extLst>
              </a:tr>
              <a:tr h="234512"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 smtClean="0">
                          <a:solidFill>
                            <a:srgbClr val="0062C8"/>
                          </a:solidFill>
                        </a:rPr>
                        <a:t>Uni Pipe Plus</a:t>
                      </a:r>
                    </a:p>
                    <a:p>
                      <a:pPr algn="ctr"/>
                      <a:r>
                        <a:rPr lang="fr-FR" sz="700" b="1" dirty="0" smtClean="0">
                          <a:solidFill>
                            <a:srgbClr val="0062C8"/>
                          </a:solidFill>
                        </a:rPr>
                        <a:t>couronnes</a:t>
                      </a:r>
                      <a:endParaRPr lang="fr-FR" sz="700" b="1" dirty="0">
                        <a:solidFill>
                          <a:srgbClr val="0062C8"/>
                        </a:solidFill>
                      </a:endParaRPr>
                    </a:p>
                  </a:txBody>
                  <a:tcPr marL="40711" marR="40711" marT="20355" marB="20355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i="1" dirty="0" smtClean="0">
                          <a:solidFill>
                            <a:schemeClr val="tx1"/>
                          </a:solidFill>
                        </a:rPr>
                        <a:t>0,31</a:t>
                      </a:r>
                      <a:endParaRPr lang="fr-FR" sz="9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b="0" i="1" dirty="0" smtClean="0">
                          <a:solidFill>
                            <a:schemeClr val="tx1"/>
                          </a:solidFill>
                        </a:rPr>
                        <a:t>0,4</a:t>
                      </a:r>
                      <a:endParaRPr lang="fr-FR" sz="9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i="1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fr-FR" sz="9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0" i="1" dirty="0" smtClean="0">
                          <a:solidFill>
                            <a:schemeClr val="tx1"/>
                          </a:solidFill>
                        </a:rPr>
                        <a:t>0,61</a:t>
                      </a:r>
                      <a:endParaRPr lang="fr-FR" sz="9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40711" marR="40711" marT="20355" marB="2035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006125"/>
                  </a:ext>
                </a:extLst>
              </a:tr>
            </a:tbl>
          </a:graphicData>
        </a:graphic>
      </p:graphicFrame>
      <p:sp>
        <p:nvSpPr>
          <p:cNvPr id="31" name="Ellipse 30"/>
          <p:cNvSpPr/>
          <p:nvPr/>
        </p:nvSpPr>
        <p:spPr>
          <a:xfrm>
            <a:off x="3096313" y="3175360"/>
            <a:ext cx="467567" cy="4675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999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+25%</a:t>
            </a:r>
          </a:p>
        </p:txBody>
      </p:sp>
    </p:spTree>
    <p:extLst>
      <p:ext uri="{BB962C8B-B14F-4D97-AF65-F5344CB8AC3E}">
        <p14:creationId xmlns:p14="http://schemas.microsoft.com/office/powerpoint/2010/main" val="24000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Le système Multicouche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Avantages et atouts</a:t>
            </a:r>
            <a:endParaRPr lang="fr-FR" dirty="0">
              <a:solidFill>
                <a:srgbClr val="0062C8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4781" y="1200150"/>
            <a:ext cx="356815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Aucun risque d’électrolyse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Pas de corrosion interne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 err="1"/>
              <a:t>Cintrable</a:t>
            </a:r>
            <a:r>
              <a:rPr lang="fr-FR" sz="1200" dirty="0"/>
              <a:t> jusqu’au diamètre 90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Possibilité d’installer un câble chauffant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Encastrable en dalle sans fourreau jusqu’à 60°C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Possibilité de peindre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Utilisation 10bars à 70°C et 6bars à 95°C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/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r>
              <a:rPr lang="fr-FR" sz="1200" dirty="0"/>
              <a:t>Une garantie de </a:t>
            </a:r>
            <a:r>
              <a:rPr lang="fr-FR" sz="1200" dirty="0" smtClean="0"/>
              <a:t>10 ans</a:t>
            </a:r>
          </a:p>
          <a:p>
            <a:pPr marL="285493" indent="-285493" eaLnBrk="0" hangingPunct="0">
              <a:buClr>
                <a:schemeClr val="tx2"/>
              </a:buClr>
              <a:buFontTx/>
              <a:buChar char="►"/>
            </a:pPr>
            <a:endParaRPr lang="fr-FR" sz="12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80049" y="1200150"/>
            <a:ext cx="4879306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493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200" dirty="0"/>
              <a:t>Utilisation chauffage, climatisation, sanitaire, eau glacée et air comprimé avec un même </a:t>
            </a:r>
            <a:r>
              <a:rPr lang="fr-FR" sz="1200" dirty="0" smtClean="0"/>
              <a:t>tube</a:t>
            </a:r>
          </a:p>
          <a:p>
            <a:pPr marL="285493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endParaRPr lang="fr-FR" sz="1200" dirty="0" smtClean="0"/>
          </a:p>
          <a:p>
            <a:pPr marL="285493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200" dirty="0" smtClean="0"/>
              <a:t>Autres </a:t>
            </a:r>
            <a:r>
              <a:rPr lang="fr-FR" sz="1200" dirty="0"/>
              <a:t>et divers : Vol, Poids, maniabilité</a:t>
            </a:r>
          </a:p>
          <a:p>
            <a:pPr eaLnBrk="0" hangingPunct="0">
              <a:buClr>
                <a:schemeClr val="tx2"/>
              </a:buClr>
            </a:pPr>
            <a:endParaRPr lang="fr-FR" sz="1200" dirty="0" smtClean="0"/>
          </a:p>
          <a:p>
            <a:pPr marL="285493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200" dirty="0" smtClean="0"/>
              <a:t>2 fabrications différentes en couronnes et barres :</a:t>
            </a:r>
          </a:p>
          <a:p>
            <a:pPr marL="742281" lvl="1" indent="-285493" eaLnBrk="0" hangingPunct="0">
              <a:spcBef>
                <a:spcPts val="599"/>
              </a:spcBef>
              <a:buClr>
                <a:srgbClr val="0062C8"/>
              </a:buClr>
              <a:buFont typeface="Arial" panose="020B0604020202020204" pitchFamily="34" charset="0"/>
              <a:buChar char="●"/>
            </a:pPr>
            <a:r>
              <a:rPr lang="fr-FR" sz="1200" dirty="0" smtClean="0"/>
              <a:t>Epaisseur </a:t>
            </a:r>
            <a:r>
              <a:rPr lang="fr-FR" sz="1200" dirty="0"/>
              <a:t>d’alu différente couronnes et barres donnant une grande rigidité aux barres</a:t>
            </a:r>
          </a:p>
          <a:p>
            <a:pPr marL="742281" lvl="1" indent="-285493" eaLnBrk="0" hangingPunct="0">
              <a:buClr>
                <a:srgbClr val="0062C8"/>
              </a:buClr>
              <a:buFont typeface="Arial" panose="020B0604020202020204" pitchFamily="34" charset="0"/>
              <a:buChar char="●"/>
            </a:pPr>
            <a:r>
              <a:rPr lang="fr-FR" sz="1200" dirty="0"/>
              <a:t>Couche d’alu extrudé sans soudure du diamètre 16 à 32</a:t>
            </a:r>
          </a:p>
          <a:p>
            <a:pPr marL="742281" lvl="1" indent="-285493" eaLnBrk="0" hangingPunct="0">
              <a:buClr>
                <a:srgbClr val="0062C8"/>
              </a:buClr>
              <a:buFont typeface="Arial" panose="020B0604020202020204" pitchFamily="34" charset="0"/>
              <a:buChar char="●"/>
            </a:pPr>
            <a:r>
              <a:rPr lang="fr-FR" sz="1200" dirty="0"/>
              <a:t>Couche d’alu bord à bord avec soudure à froid pour barres diamètre 40 à 110.</a:t>
            </a:r>
          </a:p>
          <a:p>
            <a:pPr marL="742281" lvl="1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endParaRPr lang="fr-FR" sz="1200" dirty="0"/>
          </a:p>
          <a:p>
            <a:pPr marL="285493" lvl="1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endParaRPr lang="fr-FR" sz="1200" dirty="0" smtClean="0"/>
          </a:p>
          <a:p>
            <a:pPr marL="285493" lvl="1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r>
              <a:rPr lang="fr-FR" sz="1200" dirty="0" smtClean="0"/>
              <a:t>Disponibilité </a:t>
            </a:r>
            <a:r>
              <a:rPr lang="fr-FR" sz="1200" dirty="0"/>
              <a:t>en barres de 3m (pour colonnes montantes</a:t>
            </a:r>
            <a:r>
              <a:rPr lang="fr-FR" sz="1200" dirty="0" smtClean="0"/>
              <a:t>)</a:t>
            </a:r>
          </a:p>
          <a:p>
            <a:pPr marL="285493" lvl="1" indent="-285493" eaLnBrk="0" hangingPunct="0">
              <a:buClr>
                <a:schemeClr val="tx2"/>
              </a:buClr>
              <a:buFont typeface="Arial" panose="020B0604020202020204" pitchFamily="34" charset="0"/>
              <a:buChar char="►"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5254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1059582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S-</a:t>
            </a:r>
            <a:r>
              <a:rPr lang="fr-FR" dirty="0" err="1" smtClean="0">
                <a:solidFill>
                  <a:schemeClr val="bg1"/>
                </a:solidFill>
              </a:rPr>
              <a:t>Press</a:t>
            </a:r>
            <a:r>
              <a:rPr lang="fr-FR" dirty="0" smtClean="0">
                <a:solidFill>
                  <a:schemeClr val="bg1"/>
                </a:solidFill>
              </a:rPr>
              <a:t> Plus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sz="2400" b="0" spc="-100" dirty="0" smtClean="0">
                <a:solidFill>
                  <a:schemeClr val="bg1"/>
                </a:solidFill>
              </a:rPr>
              <a:t>Une nouvelle génération de raccords</a:t>
            </a:r>
            <a:endParaRPr lang="fr-FR" sz="2400" b="0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7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/>
              <a:t>Une nouvelle gamme de raccords : Pourquoi ?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574676" y="1580807"/>
            <a:ext cx="1837610" cy="59592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85766"/>
            <a:r>
              <a:rPr lang="en-US" sz="2000" b="1" dirty="0">
                <a:solidFill>
                  <a:srgbClr val="0062C8"/>
                </a:solidFill>
              </a:rPr>
              <a:t>Nos </a:t>
            </a:r>
            <a:r>
              <a:rPr lang="en-US" sz="2000" b="1" dirty="0" err="1">
                <a:solidFill>
                  <a:srgbClr val="0062C8"/>
                </a:solidFill>
              </a:rPr>
              <a:t>objectifs</a:t>
            </a:r>
            <a:r>
              <a:rPr lang="en-US" sz="2000" b="1" dirty="0">
                <a:solidFill>
                  <a:srgbClr val="0062C8"/>
                </a:solidFill>
              </a:rPr>
              <a:t> :</a:t>
            </a:r>
          </a:p>
          <a:p>
            <a:pPr defTabSz="685766"/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4676" y="862704"/>
            <a:ext cx="7638399" cy="608525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/>
            <a:r>
              <a:rPr lang="fr-FR" sz="1800" dirty="0">
                <a:solidFill>
                  <a:srgbClr val="8CD600"/>
                </a:solidFill>
                <a:sym typeface="Wingdings" panose="05000000000000000000" pitchFamily="2" charset="2"/>
              </a:rPr>
              <a:t></a:t>
            </a:r>
            <a:r>
              <a:rPr lang="fr-FR" sz="1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fr-FR" sz="1800" dirty="0">
                <a:solidFill>
                  <a:srgbClr val="000000"/>
                </a:solidFill>
              </a:rPr>
              <a:t>Faire évoluer notre gamme  pour mieux répondre au cœur du marché : 				les raccords métalliques 16-32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1404919" y="2170492"/>
            <a:ext cx="6139463" cy="909617"/>
            <a:chOff x="1873224" y="2893988"/>
            <a:chExt cx="8185951" cy="1212823"/>
          </a:xfrm>
        </p:grpSpPr>
        <p:sp>
          <p:nvSpPr>
            <p:cNvPr id="12" name="Text Placeholder 2"/>
            <p:cNvSpPr txBox="1">
              <a:spLocks/>
            </p:cNvSpPr>
            <p:nvPr/>
          </p:nvSpPr>
          <p:spPr>
            <a:xfrm>
              <a:off x="1873224" y="2893988"/>
              <a:ext cx="8185951" cy="1212823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0" tIns="0" rIns="270000" bIns="0" rtlCol="0" anchor="ctr" anchorCtr="0">
              <a:noAutofit/>
            </a:bodyPr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 panose="020B0604020202020204" pitchFamily="34" charset="0"/>
                <a:buNone/>
                <a:defRPr sz="1867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143996" indent="-143996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67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335992" indent="-191995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bg2"/>
                </a:buClr>
                <a:buFont typeface="Arial" panose="020B0604020202020204" pitchFamily="34" charset="0"/>
                <a:buChar char="–"/>
                <a:defRPr sz="1867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0" indent="-239994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bg2"/>
                </a:buClr>
                <a:buFont typeface="+mj-lt"/>
                <a:buAutoNum type="arabicPeriod"/>
                <a:defRPr sz="1867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7998" lvl="2" indent="0">
                <a:buClr>
                  <a:srgbClr val="333F48"/>
                </a:buClr>
                <a:buNone/>
              </a:pPr>
              <a:r>
                <a:rPr lang="en-US" sz="1600" b="1" i="1" dirty="0">
                  <a:solidFill>
                    <a:srgbClr val="0062C8"/>
                  </a:solidFill>
                </a:rPr>
                <a:t>		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Conquérir</a:t>
              </a:r>
              <a:r>
                <a:rPr lang="en-US" sz="1600" b="1" i="1" dirty="0">
                  <a:solidFill>
                    <a:srgbClr val="0062C8"/>
                  </a:solidFill>
                </a:rPr>
                <a:t> des parts de 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marché</a:t>
              </a:r>
              <a:endParaRPr lang="en-US" sz="1400" dirty="0">
                <a:solidFill>
                  <a:srgbClr val="0062C8"/>
                </a:solidFill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4" t="20181" r="18675" b="20041"/>
            <a:stretch/>
          </p:blipFill>
          <p:spPr>
            <a:xfrm>
              <a:off x="2306925" y="3010955"/>
              <a:ext cx="1016985" cy="980501"/>
            </a:xfrm>
            <a:prstGeom prst="rect">
              <a:avLst/>
            </a:prstGeom>
          </p:spPr>
        </p:pic>
      </p:grpSp>
      <p:grpSp>
        <p:nvGrpSpPr>
          <p:cNvPr id="15" name="Groupe 14"/>
          <p:cNvGrpSpPr/>
          <p:nvPr/>
        </p:nvGrpSpPr>
        <p:grpSpPr>
          <a:xfrm>
            <a:off x="1404919" y="3268606"/>
            <a:ext cx="6139463" cy="909617"/>
            <a:chOff x="1873224" y="4358140"/>
            <a:chExt cx="8185951" cy="1212823"/>
          </a:xfrm>
        </p:grpSpPr>
        <p:sp>
          <p:nvSpPr>
            <p:cNvPr id="16" name="Text Placeholder 2"/>
            <p:cNvSpPr txBox="1">
              <a:spLocks/>
            </p:cNvSpPr>
            <p:nvPr/>
          </p:nvSpPr>
          <p:spPr>
            <a:xfrm>
              <a:off x="1873224" y="4358140"/>
              <a:ext cx="8185951" cy="1212823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0" tIns="0" rIns="270000" bIns="0" rtlCol="0" anchor="ctr" anchorCtr="0">
              <a:noAutofit/>
            </a:bodyPr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 panose="020B0604020202020204" pitchFamily="34" charset="0"/>
                <a:buNone/>
                <a:defRPr sz="1867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143996" indent="-143996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67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335992" indent="-191995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bg2"/>
                </a:buClr>
                <a:buFont typeface="Arial" panose="020B0604020202020204" pitchFamily="34" charset="0"/>
                <a:buChar char="–"/>
                <a:defRPr sz="1867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0" indent="-239994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bg2"/>
                </a:buClr>
                <a:buFont typeface="+mj-lt"/>
                <a:buAutoNum type="arabicPeriod"/>
                <a:defRPr sz="1867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7998" lvl="2" indent="0">
                <a:buClr>
                  <a:srgbClr val="333F48"/>
                </a:buClr>
                <a:buNone/>
              </a:pPr>
              <a:r>
                <a:rPr lang="en-US" sz="1600" b="1" i="1" dirty="0">
                  <a:solidFill>
                    <a:srgbClr val="0062C8"/>
                  </a:solidFill>
                </a:rPr>
                <a:t>		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Maintenir</a:t>
              </a:r>
              <a:r>
                <a:rPr lang="en-US" sz="1600" b="1" i="1" dirty="0">
                  <a:solidFill>
                    <a:srgbClr val="0062C8"/>
                  </a:solidFill>
                </a:rPr>
                <a:t> un bon 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niveau</a:t>
              </a:r>
              <a:r>
                <a:rPr lang="en-US" sz="1600" b="1" i="1" dirty="0">
                  <a:solidFill>
                    <a:srgbClr val="0062C8"/>
                  </a:solidFill>
                </a:rPr>
                <a:t> de prix 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marché</a:t>
              </a:r>
              <a:r>
                <a:rPr lang="en-US" sz="1600" b="1" i="1" dirty="0">
                  <a:solidFill>
                    <a:srgbClr val="0062C8"/>
                  </a:solidFill>
                </a:rPr>
                <a:t> 		</a:t>
              </a:r>
              <a:r>
                <a:rPr lang="en-US" sz="1600" b="1" i="1" dirty="0" err="1" smtClean="0">
                  <a:solidFill>
                    <a:srgbClr val="0062C8"/>
                  </a:solidFill>
                </a:rPr>
                <a:t>qualitatif</a:t>
              </a:r>
              <a:r>
                <a:rPr lang="en-US" sz="1600" b="1" i="1" dirty="0">
                  <a:solidFill>
                    <a:srgbClr val="0062C8"/>
                  </a:solidFill>
                </a:rPr>
                <a:t>, avec 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une</a:t>
              </a:r>
              <a:r>
                <a:rPr lang="en-US" sz="1600" b="1" i="1" dirty="0">
                  <a:solidFill>
                    <a:srgbClr val="0062C8"/>
                  </a:solidFill>
                </a:rPr>
                <a:t> bonne 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profitabilité</a:t>
              </a:r>
              <a:endParaRPr lang="en-US" sz="1400" dirty="0">
                <a:solidFill>
                  <a:srgbClr val="0062C8"/>
                </a:solidFill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40" b="29659"/>
            <a:stretch/>
          </p:blipFill>
          <p:spPr>
            <a:xfrm>
              <a:off x="2063617" y="4465069"/>
              <a:ext cx="1503600" cy="998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77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8" name="Segnaposto immagine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400" y="0"/>
            <a:ext cx="9141218" cy="5183090"/>
          </a:xfrm>
        </p:spPr>
      </p:pic>
      <p:sp>
        <p:nvSpPr>
          <p:cNvPr id="10" name="CasellaDiTesto 9"/>
          <p:cNvSpPr txBox="1"/>
          <p:nvPr/>
        </p:nvSpPr>
        <p:spPr>
          <a:xfrm>
            <a:off x="457200" y="1932352"/>
            <a:ext cx="3138842" cy="1060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RESISTANT AUX CONTRAINTES MÉCANIQUES :</a:t>
            </a:r>
          </a:p>
          <a:p>
            <a:pPr marL="446088" indent="-265113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446088" algn="l"/>
              </a:tabLst>
            </a:pPr>
            <a:r>
              <a:rPr lang="en-US" sz="1400" dirty="0" err="1" smtClean="0">
                <a:solidFill>
                  <a:schemeClr val="bg1"/>
                </a:solidFill>
              </a:rPr>
              <a:t>Laiton</a:t>
            </a:r>
            <a:r>
              <a:rPr lang="en-US" sz="1400" dirty="0" smtClean="0">
                <a:solidFill>
                  <a:schemeClr val="bg1"/>
                </a:solidFill>
              </a:rPr>
              <a:t> DR </a:t>
            </a:r>
          </a:p>
          <a:p>
            <a:pPr marL="446088" indent="-265113">
              <a:buFont typeface="Arial" panose="020B0604020202020204" pitchFamily="34" charset="0"/>
              <a:buChar char="•"/>
              <a:tabLst>
                <a:tab pos="446088" algn="l"/>
              </a:tabLst>
            </a:pPr>
            <a:r>
              <a:rPr lang="en-US" sz="1400" dirty="0" err="1" smtClean="0">
                <a:solidFill>
                  <a:schemeClr val="bg1"/>
                </a:solidFill>
              </a:rPr>
              <a:t>Douille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inox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172200" y="2551035"/>
            <a:ext cx="2438400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COMPATIBLE AVEC N’IMPORTE QUELLE QUALITÉ D’EAU POTABLE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81000" y="370183"/>
            <a:ext cx="51816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bg1"/>
                </a:solidFill>
              </a:rPr>
              <a:t>RESISTANT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Aux conditions les plus </a:t>
            </a:r>
            <a:r>
              <a:rPr lang="en-US" sz="1600" b="1" dirty="0" err="1" smtClean="0">
                <a:solidFill>
                  <a:schemeClr val="bg1"/>
                </a:solidFill>
              </a:rPr>
              <a:t>rudes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Bouton d'action : Informations 8">
            <a:hlinkClick r:id="" action="ppaction://noaction" highlightClick="1"/>
          </p:cNvPr>
          <p:cNvSpPr/>
          <p:nvPr/>
        </p:nvSpPr>
        <p:spPr>
          <a:xfrm>
            <a:off x="2306413" y="4702969"/>
            <a:ext cx="252000" cy="180000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smtClean="0"/>
          </a:p>
        </p:txBody>
      </p:sp>
    </p:spTree>
    <p:extLst>
      <p:ext uri="{BB962C8B-B14F-4D97-AF65-F5344CB8AC3E}">
        <p14:creationId xmlns:p14="http://schemas.microsoft.com/office/powerpoint/2010/main" val="12666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pic>
        <p:nvPicPr>
          <p:cNvPr id="11" name="Grafik 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7810" b="17810"/>
          <a:stretch>
            <a:fillRect/>
          </a:stretch>
        </p:blipFill>
        <p:spPr>
          <a:xfrm>
            <a:off x="5872585" y="2114550"/>
            <a:ext cx="2696344" cy="2274393"/>
          </a:xfrm>
          <a:prstGeom prst="rect">
            <a:avLst/>
          </a:prstGeom>
        </p:spPr>
      </p:pic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143852"/>
              </p:ext>
            </p:extLst>
          </p:nvPr>
        </p:nvGraphicFramePr>
        <p:xfrm>
          <a:off x="599374" y="2079877"/>
          <a:ext cx="4833948" cy="232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316">
                  <a:extLst>
                    <a:ext uri="{9D8B030D-6E8A-4147-A177-3AD203B41FA5}">
                      <a16:colId xmlns:a16="http://schemas.microsoft.com/office/drawing/2014/main" val="3929181545"/>
                    </a:ext>
                  </a:extLst>
                </a:gridCol>
                <a:gridCol w="1611316">
                  <a:extLst>
                    <a:ext uri="{9D8B030D-6E8A-4147-A177-3AD203B41FA5}">
                      <a16:colId xmlns:a16="http://schemas.microsoft.com/office/drawing/2014/main" val="168499500"/>
                    </a:ext>
                  </a:extLst>
                </a:gridCol>
                <a:gridCol w="1611316">
                  <a:extLst>
                    <a:ext uri="{9D8B030D-6E8A-4147-A177-3AD203B41FA5}">
                      <a16:colId xmlns:a16="http://schemas.microsoft.com/office/drawing/2014/main" val="3206846744"/>
                    </a:ext>
                  </a:extLst>
                </a:gridCol>
              </a:tblGrid>
              <a:tr h="780993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Concurrent</a:t>
                      </a:r>
                      <a:r>
                        <a:rPr lang="fr-FR" baseline="0" dirty="0" smtClean="0"/>
                        <a:t> 1 (laiton)</a:t>
                      </a:r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Concurrent 2 (PPSU)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Uponor</a:t>
                      </a:r>
                      <a:r>
                        <a:rPr lang="fr-FR" dirty="0" smtClean="0"/>
                        <a:t> S-</a:t>
                      </a:r>
                      <a:r>
                        <a:rPr lang="fr-FR" dirty="0" err="1" smtClean="0"/>
                        <a:t>Press</a:t>
                      </a:r>
                      <a:r>
                        <a:rPr lang="fr-FR" dirty="0" smtClean="0"/>
                        <a:t> Plus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142367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1035 N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(raccord qui casse)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1547 N</a:t>
                      </a:r>
                    </a:p>
                    <a:p>
                      <a:pPr algn="ctr"/>
                      <a:r>
                        <a:rPr lang="fr-FR" dirty="0" smtClean="0"/>
                        <a:t>(raccord qui casse)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00B050"/>
                          </a:solidFill>
                        </a:rPr>
                        <a:t>1661 N</a:t>
                      </a:r>
                    </a:p>
                    <a:p>
                      <a:pPr algn="ctr"/>
                      <a:r>
                        <a:rPr lang="fr-FR" dirty="0" smtClean="0"/>
                        <a:t>(tube qui plie)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108497"/>
                  </a:ext>
                </a:extLst>
              </a:tr>
              <a:tr h="704793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- 38% de résistance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- 7% de résistance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fr-FR" sz="3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115301"/>
                  </a:ext>
                </a:extLst>
              </a:tr>
            </a:tbl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</a:t>
            </a:r>
            <a:endParaRPr lang="fr-FR" dirty="0"/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RÉSISTANT </a:t>
            </a:r>
            <a:r>
              <a:rPr lang="fr-FR" dirty="0">
                <a:solidFill>
                  <a:srgbClr val="0062C8"/>
                </a:solidFill>
              </a:rPr>
              <a:t>aux </a:t>
            </a:r>
            <a:r>
              <a:rPr lang="fr-FR" dirty="0" smtClean="0">
                <a:solidFill>
                  <a:srgbClr val="0062C8"/>
                </a:solidFill>
              </a:rPr>
              <a:t>contraintes </a:t>
            </a:r>
            <a:r>
              <a:rPr lang="fr-FR" dirty="0">
                <a:solidFill>
                  <a:srgbClr val="0062C8"/>
                </a:solidFill>
              </a:rPr>
              <a:t>mécaniques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71600" y="1269447"/>
            <a:ext cx="2442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à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l’arrachement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(CSTB)</a:t>
            </a:r>
            <a:endParaRPr lang="fr-FR" dirty="0"/>
          </a:p>
        </p:txBody>
      </p:sp>
      <p:grpSp>
        <p:nvGrpSpPr>
          <p:cNvPr id="13" name="Groupe 12"/>
          <p:cNvGrpSpPr/>
          <p:nvPr/>
        </p:nvGrpSpPr>
        <p:grpSpPr>
          <a:xfrm>
            <a:off x="7216195" y="384954"/>
            <a:ext cx="1122869" cy="1143000"/>
            <a:chOff x="7772400" y="209550"/>
            <a:chExt cx="1122869" cy="1143000"/>
          </a:xfrm>
        </p:grpSpPr>
        <p:pic>
          <p:nvPicPr>
            <p:cNvPr id="19" name="Segnaposto immagin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638" t="-1" r="30248" b="13623"/>
            <a:stretch/>
          </p:blipFill>
          <p:spPr>
            <a:xfrm>
              <a:off x="7772400" y="209550"/>
              <a:ext cx="1122869" cy="1143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" name="ZoneTexte 19"/>
            <p:cNvSpPr txBox="1"/>
            <p:nvPr/>
          </p:nvSpPr>
          <p:spPr>
            <a:xfrm>
              <a:off x="7826184" y="268288"/>
              <a:ext cx="70821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800" b="1" dirty="0" smtClean="0">
                  <a:solidFill>
                    <a:schemeClr val="bg1"/>
                  </a:solidFill>
                </a:rPr>
                <a:t>RESISTANT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3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RÉSISTANT aux conditions les plus rudes</a:t>
            </a:r>
            <a:endParaRPr lang="fr-FR" dirty="0">
              <a:solidFill>
                <a:srgbClr val="0062C8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549" y="2114550"/>
            <a:ext cx="2189669" cy="2326830"/>
          </a:xfrm>
          <a:prstGeom prst="rect">
            <a:avLst/>
          </a:prstGeom>
        </p:spPr>
      </p:pic>
      <p:graphicFrame>
        <p:nvGraphicFramePr>
          <p:cNvPr id="14" name="Diagramme 13"/>
          <p:cNvGraphicFramePr/>
          <p:nvPr>
            <p:extLst>
              <p:ext uri="{D42A27DB-BD31-4B8C-83A1-F6EECF244321}">
                <p14:modId xmlns:p14="http://schemas.microsoft.com/office/powerpoint/2010/main" val="2436307821"/>
              </p:ext>
            </p:extLst>
          </p:nvPr>
        </p:nvGraphicFramePr>
        <p:xfrm>
          <a:off x="711549" y="1352550"/>
          <a:ext cx="6096000" cy="3254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" name="Groupe 15"/>
          <p:cNvGrpSpPr/>
          <p:nvPr/>
        </p:nvGrpSpPr>
        <p:grpSpPr>
          <a:xfrm>
            <a:off x="7216195" y="384954"/>
            <a:ext cx="1122869" cy="1143000"/>
            <a:chOff x="7772400" y="209550"/>
            <a:chExt cx="1122869" cy="1143000"/>
          </a:xfrm>
        </p:grpSpPr>
        <p:pic>
          <p:nvPicPr>
            <p:cNvPr id="17" name="Segnaposto immagine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638" t="-1" r="30248" b="13623"/>
            <a:stretch/>
          </p:blipFill>
          <p:spPr>
            <a:xfrm>
              <a:off x="7772400" y="209550"/>
              <a:ext cx="1122869" cy="1143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" name="ZoneTexte 19"/>
            <p:cNvSpPr txBox="1"/>
            <p:nvPr/>
          </p:nvSpPr>
          <p:spPr>
            <a:xfrm>
              <a:off x="7826184" y="268288"/>
              <a:ext cx="70821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800" b="1" dirty="0" smtClean="0">
                  <a:solidFill>
                    <a:schemeClr val="bg1"/>
                  </a:solidFill>
                </a:rPr>
                <a:t>RESISTANT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854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Compatible avec n’importe quelle qualité d’eau potable</a:t>
            </a:r>
            <a:endParaRPr lang="fr-FR" dirty="0">
              <a:solidFill>
                <a:srgbClr val="0062C8"/>
              </a:solidFill>
            </a:endParaRPr>
          </a:p>
        </p:txBody>
      </p:sp>
      <p:pic>
        <p:nvPicPr>
          <p:cNvPr id="11" name="Espace réservé pour une image  1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315" b="10315"/>
          <a:stretch>
            <a:fillRect/>
          </a:stretch>
        </p:blipFill>
        <p:spPr>
          <a:xfrm>
            <a:off x="5835270" y="1805574"/>
            <a:ext cx="1273688" cy="682376"/>
          </a:xfrm>
          <a:prstGeom prst="rect">
            <a:avLst/>
          </a:prstGeom>
        </p:spPr>
      </p:pic>
      <p:pic>
        <p:nvPicPr>
          <p:cNvPr id="12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82" y="2017879"/>
            <a:ext cx="3356538" cy="2092387"/>
          </a:xfrm>
          <a:prstGeom prst="rect">
            <a:avLst/>
          </a:prstGeom>
        </p:spPr>
      </p:pic>
      <p:pic>
        <p:nvPicPr>
          <p:cNvPr id="18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806" y="3217324"/>
            <a:ext cx="1859732" cy="9609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12382" y="2725271"/>
            <a:ext cx="2656547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Après </a:t>
            </a:r>
            <a:r>
              <a:rPr lang="en-US" sz="1400" b="1" dirty="0"/>
              <a:t>8 </a:t>
            </a:r>
            <a:r>
              <a:rPr lang="en-US" sz="1400" b="1" dirty="0" err="1"/>
              <a:t>semaines</a:t>
            </a:r>
            <a:r>
              <a:rPr lang="en-US" sz="1400" b="1" dirty="0"/>
              <a:t> de test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r>
              <a:rPr lang="en-US" sz="1400" dirty="0"/>
              <a:t>Le </a:t>
            </a:r>
            <a:r>
              <a:rPr lang="en-US" sz="1400" dirty="0" err="1"/>
              <a:t>raccord</a:t>
            </a:r>
            <a:r>
              <a:rPr lang="en-US" sz="1400" dirty="0"/>
              <a:t> </a:t>
            </a:r>
            <a:r>
              <a:rPr lang="en-US" sz="1400" dirty="0" err="1"/>
              <a:t>étamé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b="1" dirty="0" smtClean="0"/>
              <a:t>S-Press </a:t>
            </a:r>
            <a:r>
              <a:rPr lang="en-US" sz="1400" b="1" dirty="0"/>
              <a:t>Plus </a:t>
            </a:r>
            <a:r>
              <a:rPr lang="en-US" sz="1400" dirty="0"/>
              <a:t>ne </a:t>
            </a:r>
            <a:r>
              <a:rPr lang="en-US" sz="1400" dirty="0" err="1"/>
              <a:t>présente</a:t>
            </a:r>
            <a:r>
              <a:rPr lang="en-US" sz="1400" dirty="0"/>
              <a:t> </a:t>
            </a:r>
            <a:r>
              <a:rPr lang="en-US" sz="1400" b="1" dirty="0" err="1"/>
              <a:t>aucune</a:t>
            </a:r>
            <a:r>
              <a:rPr lang="en-US" sz="1400" b="1" dirty="0"/>
              <a:t> </a:t>
            </a:r>
            <a:r>
              <a:rPr lang="en-US" sz="1400" b="1" dirty="0" err="1" smtClean="0"/>
              <a:t>dézincification</a:t>
            </a:r>
            <a:endParaRPr lang="en-US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644" y="1541060"/>
            <a:ext cx="1141110" cy="83066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495" y="2415825"/>
            <a:ext cx="1133551" cy="7680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6538" y="119158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au BAM –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Bundesanstalt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für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Materialprüfung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Prof.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Erning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GB" sz="14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384" y="3518436"/>
            <a:ext cx="835224" cy="853514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7216195" y="384954"/>
            <a:ext cx="1122869" cy="1143000"/>
            <a:chOff x="7772400" y="209550"/>
            <a:chExt cx="1122869" cy="1143000"/>
          </a:xfrm>
        </p:grpSpPr>
        <p:pic>
          <p:nvPicPr>
            <p:cNvPr id="17" name="Segnaposto immagine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638" t="-1" r="30248" b="13623"/>
            <a:stretch/>
          </p:blipFill>
          <p:spPr>
            <a:xfrm>
              <a:off x="7772400" y="209550"/>
              <a:ext cx="1122869" cy="1143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2" name="ZoneTexte 21"/>
            <p:cNvSpPr txBox="1"/>
            <p:nvPr/>
          </p:nvSpPr>
          <p:spPr>
            <a:xfrm>
              <a:off x="7826184" y="268288"/>
              <a:ext cx="70821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800" b="1" dirty="0" smtClean="0">
                  <a:solidFill>
                    <a:schemeClr val="bg1"/>
                  </a:solidFill>
                </a:rPr>
                <a:t>RESISTANT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15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533400" y="361950"/>
            <a:ext cx="51816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bg1"/>
                </a:solidFill>
              </a:rPr>
              <a:t>FIABLE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Un </a:t>
            </a:r>
            <a:r>
              <a:rPr lang="en-US" sz="1600" b="1" dirty="0" err="1">
                <a:solidFill>
                  <a:schemeClr val="bg1"/>
                </a:solidFill>
              </a:rPr>
              <a:t>résultat</a:t>
            </a:r>
            <a:r>
              <a:rPr lang="en-US" sz="1600" b="1" dirty="0">
                <a:solidFill>
                  <a:schemeClr val="bg1"/>
                </a:solidFill>
              </a:rPr>
              <a:t> de </a:t>
            </a:r>
            <a:r>
              <a:rPr lang="en-US" sz="1600" b="1" dirty="0" err="1">
                <a:solidFill>
                  <a:schemeClr val="bg1"/>
                </a:solidFill>
              </a:rPr>
              <a:t>sertissage</a:t>
            </a:r>
            <a:r>
              <a:rPr lang="en-US" sz="1600" b="1" dirty="0">
                <a:solidFill>
                  <a:schemeClr val="bg1"/>
                </a:solidFill>
              </a:rPr>
              <a:t> parfait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4273" y="3297455"/>
            <a:ext cx="2991853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INDICATEUR DE SERTISSAGE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140524" y="529928"/>
            <a:ext cx="2648538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EMPLACEMENT PRÉCIS DE LA MACHOIRE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758756" y="3569691"/>
            <a:ext cx="223520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DIAMETRE FACILEMENT RECONNAISSABLE</a:t>
            </a:r>
          </a:p>
        </p:txBody>
      </p:sp>
      <p:sp>
        <p:nvSpPr>
          <p:cNvPr id="13" name="CasellaDiTesto 10"/>
          <p:cNvSpPr txBox="1"/>
          <p:nvPr/>
        </p:nvSpPr>
        <p:spPr>
          <a:xfrm>
            <a:off x="104273" y="3656451"/>
            <a:ext cx="2648538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TEMOIN DE POSITION</a:t>
            </a:r>
          </a:p>
        </p:txBody>
      </p:sp>
      <p:sp>
        <p:nvSpPr>
          <p:cNvPr id="14" name="CasellaDiTesto 10"/>
          <p:cNvSpPr txBox="1"/>
          <p:nvPr/>
        </p:nvSpPr>
        <p:spPr>
          <a:xfrm>
            <a:off x="104273" y="4094724"/>
            <a:ext cx="3372853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NON SERTI, NON ETANCHE</a:t>
            </a:r>
          </a:p>
        </p:txBody>
      </p:sp>
      <p:sp>
        <p:nvSpPr>
          <p:cNvPr id="15" name="CasellaDiTesto 10"/>
          <p:cNvSpPr txBox="1"/>
          <p:nvPr/>
        </p:nvSpPr>
        <p:spPr>
          <a:xfrm>
            <a:off x="6140524" y="1421688"/>
            <a:ext cx="2648538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JOINTS AFFLEURANTS</a:t>
            </a:r>
          </a:p>
        </p:txBody>
      </p:sp>
    </p:spTree>
    <p:extLst>
      <p:ext uri="{BB962C8B-B14F-4D97-AF65-F5344CB8AC3E}">
        <p14:creationId xmlns:p14="http://schemas.microsoft.com/office/powerpoint/2010/main" val="10767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FIABLE - Hygiène </a:t>
            </a:r>
            <a:r>
              <a:rPr lang="fr-FR" dirty="0">
                <a:solidFill>
                  <a:srgbClr val="0062C8"/>
                </a:solidFill>
              </a:rPr>
              <a:t>– détection de légionnelles</a:t>
            </a:r>
          </a:p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endParaRPr lang="fr-FR" dirty="0">
              <a:solidFill>
                <a:srgbClr val="0062C8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407717"/>
            <a:ext cx="1181213" cy="749443"/>
          </a:xfrm>
          <a:prstGeom prst="rect">
            <a:avLst/>
          </a:prstGeom>
        </p:spPr>
      </p:pic>
      <p:graphicFrame>
        <p:nvGraphicFramePr>
          <p:cNvPr id="23" name="Espace réservé pour une image  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961326998"/>
              </p:ext>
            </p:extLst>
          </p:nvPr>
        </p:nvGraphicFramePr>
        <p:xfrm>
          <a:off x="2174560" y="2266950"/>
          <a:ext cx="6705600" cy="22860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1566865908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823688612"/>
                    </a:ext>
                  </a:extLst>
                </a:gridCol>
              </a:tblGrid>
              <a:tr h="781374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Application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Tester la qualité de l’eau et la présence de micro-organismes dans « la</a:t>
                      </a:r>
                      <a:r>
                        <a:rPr lang="fr-FR" baseline="0" dirty="0" smtClean="0"/>
                        <a:t> zone</a:t>
                      </a:r>
                      <a:r>
                        <a:rPr lang="fr-FR" dirty="0" smtClean="0"/>
                        <a:t> morte » entre les</a:t>
                      </a:r>
                      <a:r>
                        <a:rPr lang="fr-FR" baseline="0" dirty="0" smtClean="0"/>
                        <a:t> joints toriques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2957437"/>
                  </a:ext>
                </a:extLst>
              </a:tr>
              <a:tr h="74985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r-FR" sz="1350" kern="1200" dirty="0" smtClean="0"/>
                        <a:t>Méthode</a:t>
                      </a:r>
                      <a:endParaRPr lang="fr-FR" sz="135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Simulation</a:t>
                      </a:r>
                      <a:r>
                        <a:rPr lang="fr-FR" baseline="0" dirty="0" smtClean="0"/>
                        <a:t> d’une installation d’eau potable pendant 10 semaines avec périodes de stagnation et de rinçage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9578946"/>
                  </a:ext>
                </a:extLst>
              </a:tr>
              <a:tr h="754767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r-FR" sz="1350" kern="1200" dirty="0" smtClean="0"/>
                        <a:t>Résultats</a:t>
                      </a:r>
                      <a:endParaRPr lang="fr-FR" sz="135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Aucune preuve de croissance microbienne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8369490"/>
                  </a:ext>
                </a:extLst>
              </a:tr>
            </a:tbl>
          </a:graphicData>
        </a:graphic>
      </p:graphicFrame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66950"/>
            <a:ext cx="1909973" cy="1374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568" y="135448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au HY – Hygiene-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Institut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 </a:t>
            </a:r>
            <a:r>
              <a:rPr lang="en-GB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Ruhrgebiets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7304227" y="452438"/>
            <a:ext cx="1238695" cy="931934"/>
            <a:chOff x="7696201" y="163441"/>
            <a:chExt cx="1238695" cy="931934"/>
          </a:xfrm>
        </p:grpSpPr>
        <p:pic>
          <p:nvPicPr>
            <p:cNvPr id="20" name="Immagin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333" t="30741" r="25833" b="637"/>
            <a:stretch/>
          </p:blipFill>
          <p:spPr>
            <a:xfrm>
              <a:off x="7696201" y="163441"/>
              <a:ext cx="1208768" cy="917866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8449444" y="899561"/>
              <a:ext cx="485452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800" b="1" dirty="0" smtClean="0">
                  <a:solidFill>
                    <a:schemeClr val="bg1"/>
                  </a:solidFill>
                </a:rPr>
                <a:t>FIABLE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381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74675" y="1347614"/>
            <a:ext cx="8255297" cy="331152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/>
              <a:t>Le système Multicouche</a:t>
            </a:r>
            <a:r>
              <a:rPr lang="fr-FR" dirty="0" smtClean="0"/>
              <a:t>	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S-</a:t>
            </a:r>
            <a:r>
              <a:rPr lang="fr-FR" b="1" dirty="0" err="1" smtClean="0"/>
              <a:t>Press</a:t>
            </a:r>
            <a:r>
              <a:rPr lang="fr-FR" b="1" dirty="0" smtClean="0"/>
              <a:t> Plus : une nouvelle génération de raccords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Planning de lancement produits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Planning des évènements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Outils d’aide à la vente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Merchandising 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/>
              <a:t>Offres de remboursement</a:t>
            </a:r>
          </a:p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endParaRPr lang="fr-FR" b="1" dirty="0" smtClean="0"/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endParaRPr lang="fr-FR" dirty="0"/>
          </a:p>
          <a:p>
            <a:pPr marL="0" lvl="2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1026" name="Picture 2" descr="S-PressPLUS_Fittings_pressSteps_DSC8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41" y="75553"/>
            <a:ext cx="2592288" cy="45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8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13" name="8A6F8AE5-5E4C-451A-9ACE-3DD932FC36A9" descr="image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59" y="0"/>
            <a:ext cx="9166859" cy="515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75662" y="3829167"/>
            <a:ext cx="29442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JUSQU’A 60% DE PERTES DE CHARGE EN MOINS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812857" y="971550"/>
            <a:ext cx="3206013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INSTALLATION RAPIDE EN 3 TEMPS :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COUPER – INSERER - SERTIR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468336" y="3020224"/>
            <a:ext cx="2550534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REPOSITIONNEMENT DES TUBES APRES SERTISSAGE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533400" y="361950"/>
            <a:ext cx="51816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b="1" dirty="0" smtClean="0">
                <a:solidFill>
                  <a:schemeClr val="bg1"/>
                </a:solidFill>
              </a:rPr>
              <a:t>EFFICACE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Installations simplifiées et plus efficientes</a:t>
            </a:r>
            <a:endParaRPr lang="fr-FR" sz="1600" dirty="0" smtClean="0">
              <a:solidFill>
                <a:schemeClr val="bg1"/>
              </a:solidFill>
            </a:endParaRPr>
          </a:p>
          <a:p>
            <a:endParaRPr lang="fr-F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4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EFFICACE - Pertes </a:t>
            </a:r>
            <a:r>
              <a:rPr lang="fr-FR" dirty="0">
                <a:solidFill>
                  <a:srgbClr val="0062C8"/>
                </a:solidFill>
              </a:rPr>
              <a:t>de charge réduites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93370" y="1192930"/>
            <a:ext cx="1885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Diamètre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passage</a:t>
            </a:r>
            <a:endParaRPr lang="en-GB" sz="1400" dirty="0"/>
          </a:p>
        </p:txBody>
      </p:sp>
      <p:sp>
        <p:nvSpPr>
          <p:cNvPr id="18" name="Demi-tour 17"/>
          <p:cNvSpPr/>
          <p:nvPr/>
        </p:nvSpPr>
        <p:spPr>
          <a:xfrm rot="5400000" flipH="1">
            <a:off x="5760978" y="2236728"/>
            <a:ext cx="990599" cy="746243"/>
          </a:xfrm>
          <a:prstGeom prst="uturnArrow">
            <a:avLst>
              <a:gd name="adj1" fmla="val 17401"/>
              <a:gd name="adj2" fmla="val 25000"/>
              <a:gd name="adj3" fmla="val 25000"/>
              <a:gd name="adj4" fmla="val 43750"/>
              <a:gd name="adj5" fmla="val 100000"/>
            </a:avLst>
          </a:prstGeom>
          <a:gradFill flip="none" rotWithShape="1">
            <a:gsLst>
              <a:gs pos="0">
                <a:schemeClr val="accent2"/>
              </a:gs>
              <a:gs pos="99000">
                <a:schemeClr val="tx2">
                  <a:lumMod val="20000"/>
                  <a:lumOff val="8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smtClean="0">
              <a:solidFill>
                <a:schemeClr val="tx1"/>
              </a:solidFill>
            </a:endParaRP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54493"/>
              </p:ext>
            </p:extLst>
          </p:nvPr>
        </p:nvGraphicFramePr>
        <p:xfrm>
          <a:off x="1066800" y="1885950"/>
          <a:ext cx="4796700" cy="221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255">
                  <a:extLst>
                    <a:ext uri="{9D8B030D-6E8A-4147-A177-3AD203B41FA5}">
                      <a16:colId xmlns:a16="http://schemas.microsoft.com/office/drawing/2014/main" val="3096981092"/>
                    </a:ext>
                  </a:extLst>
                </a:gridCol>
                <a:gridCol w="959340">
                  <a:extLst>
                    <a:ext uri="{9D8B030D-6E8A-4147-A177-3AD203B41FA5}">
                      <a16:colId xmlns:a16="http://schemas.microsoft.com/office/drawing/2014/main" val="2512458299"/>
                    </a:ext>
                  </a:extLst>
                </a:gridCol>
                <a:gridCol w="2093105">
                  <a:extLst>
                    <a:ext uri="{9D8B030D-6E8A-4147-A177-3AD203B41FA5}">
                      <a16:colId xmlns:a16="http://schemas.microsoft.com/office/drawing/2014/main" val="3676821293"/>
                    </a:ext>
                  </a:extLst>
                </a:gridCol>
              </a:tblGrid>
              <a:tr h="31528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FABRICANTS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Diamètre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Diamètre de passage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ctr"/>
                </a:tc>
                <a:extLst>
                  <a:ext uri="{0D108BD9-81ED-4DB2-BD59-A6C34878D82A}">
                    <a16:rowId xmlns:a16="http://schemas.microsoft.com/office/drawing/2014/main" val="3043931296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 err="1">
                          <a:effectLst/>
                        </a:rPr>
                        <a:t>Uponor</a:t>
                      </a:r>
                      <a:r>
                        <a:rPr lang="fr-FR" sz="1100" b="1" u="none" strike="noStrike" dirty="0">
                          <a:effectLst/>
                        </a:rPr>
                        <a:t> S-</a:t>
                      </a:r>
                      <a:r>
                        <a:rPr lang="fr-FR" sz="1100" b="1" u="none" strike="noStrike" dirty="0" err="1">
                          <a:effectLst/>
                        </a:rPr>
                        <a:t>Press</a:t>
                      </a:r>
                      <a:r>
                        <a:rPr lang="fr-FR" sz="1100" b="1" u="none" strike="noStrike" dirty="0">
                          <a:effectLst/>
                        </a:rPr>
                        <a:t> Plus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effectLst/>
                        </a:rPr>
                        <a:t>16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effectLst/>
                        </a:rPr>
                        <a:t>0,80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574299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Nicoll</a:t>
                      </a:r>
                      <a:r>
                        <a:rPr lang="fr-FR" sz="1100" u="none" strike="noStrike" dirty="0">
                          <a:effectLst/>
                        </a:rPr>
                        <a:t>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0,80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2959077698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Comap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0,74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663674458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>
                          <a:effectLst/>
                        </a:rPr>
                        <a:t>Uponor S-Press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>
                          <a:effectLst/>
                        </a:rPr>
                        <a:t>16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u="none" strike="noStrike" dirty="0">
                          <a:effectLst/>
                        </a:rPr>
                        <a:t>0,71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88087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RBM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0,71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239231745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Wavin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0,68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67350034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>
                          <a:effectLst/>
                        </a:rPr>
                        <a:t>Valsir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0,67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855880016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err="1" smtClean="0">
                          <a:effectLst/>
                        </a:rPr>
                        <a:t>Geberit</a:t>
                      </a:r>
                      <a:r>
                        <a:rPr lang="fr-FR" sz="1100" u="none" strike="noStrike" dirty="0" smtClean="0">
                          <a:effectLst/>
                        </a:rPr>
                        <a:t> </a:t>
                      </a:r>
                      <a:r>
                        <a:rPr lang="fr-FR" sz="1100" u="none" strike="noStrike" dirty="0" err="1" smtClean="0">
                          <a:effectLst/>
                        </a:rPr>
                        <a:t>Volex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0,66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99" marR="9199" marT="9199" marB="0" anchor="b"/>
                </a:tc>
                <a:extLst>
                  <a:ext uri="{0D108BD9-81ED-4DB2-BD59-A6C34878D82A}">
                    <a16:rowId xmlns:a16="http://schemas.microsoft.com/office/drawing/2014/main" val="1628865606"/>
                  </a:ext>
                </a:extLst>
              </a:tr>
            </a:tbl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6626018" y="2401598"/>
            <a:ext cx="1143000" cy="497573"/>
          </a:xfrm>
          <a:prstGeom prst="round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tx2"/>
                </a:solidFill>
              </a:rPr>
              <a:t>+28% </a:t>
            </a:r>
            <a:r>
              <a:rPr lang="fr-FR" sz="1050" dirty="0" smtClean="0">
                <a:solidFill>
                  <a:schemeClr val="tx2"/>
                </a:solidFill>
              </a:rPr>
              <a:t> passage libre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7302238" y="410212"/>
            <a:ext cx="1185085" cy="983841"/>
            <a:chOff x="7772400" y="268287"/>
            <a:chExt cx="1185085" cy="983841"/>
          </a:xfrm>
        </p:grpSpPr>
        <p:pic>
          <p:nvPicPr>
            <p:cNvPr id="14" name="8A6F8AE5-5E4C-451A-9ACE-3DD932FC36A9" descr="image1.jpe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16" t="26229" r="29927" b="8758"/>
            <a:stretch/>
          </p:blipFill>
          <p:spPr bwMode="auto">
            <a:xfrm>
              <a:off x="7772400" y="268287"/>
              <a:ext cx="1185085" cy="98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ZoneTexte 20"/>
            <p:cNvSpPr txBox="1"/>
            <p:nvPr/>
          </p:nvSpPr>
          <p:spPr>
            <a:xfrm>
              <a:off x="7860714" y="975364"/>
              <a:ext cx="70821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800" b="1" dirty="0" smtClean="0">
                  <a:solidFill>
                    <a:schemeClr val="bg1"/>
                  </a:solidFill>
                </a:rPr>
                <a:t>EFFICACE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83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>
                <a:solidFill>
                  <a:srgbClr val="0062C8"/>
                </a:solidFill>
              </a:rPr>
              <a:t>EFFICACE - Pertes de charge réduites</a:t>
            </a: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568492"/>
              </p:ext>
            </p:extLst>
          </p:nvPr>
        </p:nvGraphicFramePr>
        <p:xfrm>
          <a:off x="1619672" y="2571750"/>
          <a:ext cx="6816725" cy="1600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689">
                  <a:extLst>
                    <a:ext uri="{9D8B030D-6E8A-4147-A177-3AD203B41FA5}">
                      <a16:colId xmlns:a16="http://schemas.microsoft.com/office/drawing/2014/main" val="4218735034"/>
                    </a:ext>
                  </a:extLst>
                </a:gridCol>
                <a:gridCol w="1133259">
                  <a:extLst>
                    <a:ext uri="{9D8B030D-6E8A-4147-A177-3AD203B41FA5}">
                      <a16:colId xmlns:a16="http://schemas.microsoft.com/office/drawing/2014/main" val="1790484707"/>
                    </a:ext>
                  </a:extLst>
                </a:gridCol>
                <a:gridCol w="1133259">
                  <a:extLst>
                    <a:ext uri="{9D8B030D-6E8A-4147-A177-3AD203B41FA5}">
                      <a16:colId xmlns:a16="http://schemas.microsoft.com/office/drawing/2014/main" val="27206537"/>
                    </a:ext>
                  </a:extLst>
                </a:gridCol>
                <a:gridCol w="1240993">
                  <a:extLst>
                    <a:ext uri="{9D8B030D-6E8A-4147-A177-3AD203B41FA5}">
                      <a16:colId xmlns:a16="http://schemas.microsoft.com/office/drawing/2014/main" val="2321785185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419676388"/>
                    </a:ext>
                  </a:extLst>
                </a:gridCol>
              </a:tblGrid>
              <a:tr h="635396">
                <a:tc>
                  <a:txBody>
                    <a:bodyPr/>
                    <a:lstStyle/>
                    <a:p>
                      <a:pPr algn="l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Pertes de charge </a:t>
                      </a:r>
                      <a:endParaRPr lang="fr-FR" sz="12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fr-FR" sz="1200" b="0" u="none" strike="noStrike" dirty="0" smtClean="0">
                          <a:effectLst/>
                        </a:rPr>
                        <a:t>[</a:t>
                      </a:r>
                      <a:r>
                        <a:rPr lang="fr-FR" sz="1200" b="0" u="none" strike="noStrike" dirty="0">
                          <a:effectLst/>
                        </a:rPr>
                        <a:t>Pa]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Débit </a:t>
                      </a:r>
                      <a:endParaRPr lang="fr-FR" sz="12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fr-FR" sz="1200" b="0" u="none" strike="noStrike" dirty="0" smtClean="0">
                          <a:effectLst/>
                        </a:rPr>
                        <a:t>[</a:t>
                      </a:r>
                      <a:r>
                        <a:rPr lang="fr-FR" sz="1200" b="0" u="none" strike="noStrike" dirty="0">
                          <a:effectLst/>
                        </a:rPr>
                        <a:t>L/min]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Durée de remplissage </a:t>
                      </a:r>
                      <a:r>
                        <a:rPr lang="fr-FR" sz="1200" b="0" u="none" strike="noStrike" dirty="0" smtClean="0">
                          <a:effectLst/>
                        </a:rPr>
                        <a:t>baignoire </a:t>
                      </a:r>
                      <a:r>
                        <a:rPr lang="fr-FR" sz="1200" b="0" u="none" strike="noStrike" dirty="0">
                          <a:effectLst/>
                        </a:rPr>
                        <a:t>160L [min]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Gain de temps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5797021"/>
                  </a:ext>
                </a:extLst>
              </a:tr>
              <a:tr h="214757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fr-FR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Raccord à sertir radial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3231434"/>
                  </a:ext>
                </a:extLst>
              </a:tr>
              <a:tr h="21475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u="none" strike="noStrike" dirty="0">
                          <a:effectLst/>
                        </a:rPr>
                        <a:t>S-</a:t>
                      </a:r>
                      <a:r>
                        <a:rPr lang="fr-FR" sz="1000" b="0" u="none" strike="noStrike" dirty="0" err="1">
                          <a:effectLst/>
                        </a:rPr>
                        <a:t>Press</a:t>
                      </a:r>
                      <a:r>
                        <a:rPr lang="fr-FR" sz="1000" b="0" u="none" strike="noStrike" dirty="0">
                          <a:effectLst/>
                        </a:rPr>
                        <a:t> Plus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u="none" strike="noStrike" dirty="0">
                          <a:effectLst/>
                        </a:rPr>
                        <a:t>1385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u="none" strike="noStrike" dirty="0">
                          <a:effectLst/>
                        </a:rPr>
                        <a:t>21,32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u="none" strike="noStrike" dirty="0">
                          <a:effectLst/>
                        </a:rPr>
                        <a:t>7,50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u="none" strike="noStrike" dirty="0">
                          <a:effectLst/>
                        </a:rPr>
                        <a:t>20%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56300"/>
                  </a:ext>
                </a:extLst>
              </a:tr>
              <a:tr h="21475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Meilleur</a:t>
                      </a:r>
                      <a:r>
                        <a:rPr lang="fr-FR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concurrent testé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1415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19,8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8,08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13%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7827942"/>
                  </a:ext>
                </a:extLst>
              </a:tr>
              <a:tr h="21475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 smtClean="0">
                          <a:effectLst/>
                        </a:rPr>
                        <a:t>Pire concurrent testé 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1519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17,16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0%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5713222"/>
                  </a:ext>
                </a:extLst>
              </a:tr>
            </a:tbl>
          </a:graphicData>
        </a:graphic>
      </p:graphicFrame>
      <p:pic>
        <p:nvPicPr>
          <p:cNvPr id="1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56" y="1519367"/>
            <a:ext cx="1814631" cy="13651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7784" y="15180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Installation type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salle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bain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remplissage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d’une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baignoire</a:t>
            </a:r>
            <a:endParaRPr lang="en-GB" sz="14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7302238" y="410212"/>
            <a:ext cx="1185085" cy="983841"/>
            <a:chOff x="7772400" y="268287"/>
            <a:chExt cx="1185085" cy="983841"/>
          </a:xfrm>
        </p:grpSpPr>
        <p:pic>
          <p:nvPicPr>
            <p:cNvPr id="17" name="8A6F8AE5-5E4C-451A-9ACE-3DD932FC36A9" descr="image1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16" t="26229" r="29927" b="8758"/>
            <a:stretch/>
          </p:blipFill>
          <p:spPr bwMode="auto">
            <a:xfrm>
              <a:off x="7772400" y="268287"/>
              <a:ext cx="1185085" cy="98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ZoneTexte 17"/>
            <p:cNvSpPr txBox="1"/>
            <p:nvPr/>
          </p:nvSpPr>
          <p:spPr>
            <a:xfrm>
              <a:off x="7860714" y="975364"/>
              <a:ext cx="70821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800" b="1" dirty="0" smtClean="0">
                  <a:solidFill>
                    <a:schemeClr val="bg1"/>
                  </a:solidFill>
                </a:rPr>
                <a:t>EFFICACE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4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" y="0"/>
            <a:ext cx="9144000" cy="51435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682114" y="2709656"/>
            <a:ext cx="3469506" cy="96525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QR CODE :</a:t>
            </a: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Guide </a:t>
            </a:r>
            <a:r>
              <a:rPr lang="en-US" sz="1400" dirty="0" err="1" smtClean="0">
                <a:solidFill>
                  <a:schemeClr val="bg1"/>
                </a:solidFill>
              </a:rPr>
              <a:t>d’installation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Données</a:t>
            </a:r>
            <a:r>
              <a:rPr lang="en-US" sz="1400" dirty="0" smtClean="0">
                <a:solidFill>
                  <a:schemeClr val="bg1"/>
                </a:solidFill>
              </a:rPr>
              <a:t> des </a:t>
            </a:r>
            <a:r>
              <a:rPr lang="en-US" sz="1400" dirty="0" err="1" smtClean="0">
                <a:solidFill>
                  <a:schemeClr val="bg1"/>
                </a:solidFill>
              </a:rPr>
              <a:t>projets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Accès</a:t>
            </a:r>
            <a:r>
              <a:rPr lang="en-US" sz="1400" dirty="0" smtClean="0">
                <a:solidFill>
                  <a:schemeClr val="bg1"/>
                </a:solidFill>
              </a:rPr>
              <a:t> à la </a:t>
            </a:r>
            <a:r>
              <a:rPr lang="en-US" sz="1400" dirty="0" err="1" smtClean="0">
                <a:solidFill>
                  <a:schemeClr val="bg1"/>
                </a:solidFill>
              </a:rPr>
              <a:t>gamme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complète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15" name="CasellaDiTesto 10"/>
          <p:cNvSpPr txBox="1"/>
          <p:nvPr/>
        </p:nvSpPr>
        <p:spPr>
          <a:xfrm>
            <a:off x="6167895" y="829084"/>
            <a:ext cx="2823705" cy="74981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INSTALLATION DESIGN :</a:t>
            </a: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Etamage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-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renforce</a:t>
            </a:r>
            <a:r>
              <a:rPr lang="en-US" sz="1400" dirty="0" smtClean="0">
                <a:solidFill>
                  <a:schemeClr val="bg1"/>
                </a:solidFill>
              </a:rPr>
              <a:t> la résistance à la corrosion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777269" y="4108385"/>
            <a:ext cx="3186419" cy="93447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100% COMPATIBLE AVEC LES CONDUITS ET RACCORDS ACTUELS </a:t>
            </a:r>
            <a:r>
              <a:rPr lang="en-US" sz="1200" dirty="0">
                <a:solidFill>
                  <a:schemeClr val="bg1"/>
                </a:solidFill>
              </a:rPr>
              <a:t>(conserve le </a:t>
            </a:r>
            <a:r>
              <a:rPr lang="en-US" sz="1200" dirty="0" err="1">
                <a:solidFill>
                  <a:schemeClr val="bg1"/>
                </a:solidFill>
              </a:rPr>
              <a:t>profil</a:t>
            </a:r>
            <a:r>
              <a:rPr lang="en-US" sz="1200" dirty="0">
                <a:solidFill>
                  <a:schemeClr val="bg1"/>
                </a:solidFill>
              </a:rPr>
              <a:t> U)</a:t>
            </a:r>
          </a:p>
          <a:p>
            <a:endParaRPr lang="fr-FR" sz="1400" dirty="0" smtClean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381000" y="462397"/>
            <a:ext cx="51816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bg1"/>
                </a:solidFill>
              </a:rPr>
              <a:t>SMART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Design et intelligent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CasellaDiTesto 10"/>
          <p:cNvSpPr txBox="1"/>
          <p:nvPr/>
        </p:nvSpPr>
        <p:spPr>
          <a:xfrm>
            <a:off x="6167895" y="1993609"/>
            <a:ext cx="2823705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VISIBILITE CHEZ LES DISTRIBUTEURS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>
            <a:fillRect/>
          </a:stretch>
        </p:blipFill>
        <p:spPr>
          <a:xfrm>
            <a:off x="-67375" y="-3007"/>
            <a:ext cx="9286951" cy="51435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81000" y="361950"/>
            <a:ext cx="7391400" cy="12548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LE RACCORD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SANS COMPROMIS</a:t>
            </a:r>
          </a:p>
          <a:p>
            <a:endParaRPr lang="en-US" sz="105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8" name="Elbow Connector 6"/>
          <p:cNvCxnSpPr/>
          <p:nvPr/>
        </p:nvCxnSpPr>
        <p:spPr>
          <a:xfrm>
            <a:off x="256675" y="2035163"/>
            <a:ext cx="4271300" cy="92241"/>
          </a:xfrm>
          <a:prstGeom prst="bentConnector3">
            <a:avLst>
              <a:gd name="adj1" fmla="val 99802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>
            <a:off x="218759" y="1747016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Laiton</a:t>
            </a:r>
            <a:r>
              <a:rPr lang="en-US" sz="1400" dirty="0" smtClean="0">
                <a:solidFill>
                  <a:schemeClr val="bg1"/>
                </a:solidFill>
              </a:rPr>
              <a:t> DR</a:t>
            </a:r>
          </a:p>
        </p:txBody>
      </p:sp>
      <p:sp>
        <p:nvSpPr>
          <p:cNvPr id="10" name="TextBox 21"/>
          <p:cNvSpPr txBox="1"/>
          <p:nvPr/>
        </p:nvSpPr>
        <p:spPr>
          <a:xfrm>
            <a:off x="218759" y="2162507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Douille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Inox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cxnSp>
        <p:nvCxnSpPr>
          <p:cNvPr id="11" name="Elbow Connector 22"/>
          <p:cNvCxnSpPr/>
          <p:nvPr/>
        </p:nvCxnSpPr>
        <p:spPr>
          <a:xfrm flipV="1">
            <a:off x="5334000" y="1245720"/>
            <a:ext cx="3276600" cy="288569"/>
          </a:xfrm>
          <a:prstGeom prst="bentConnector3">
            <a:avLst>
              <a:gd name="adj1" fmla="val 35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6"/>
          <p:cNvCxnSpPr/>
          <p:nvPr/>
        </p:nvCxnSpPr>
        <p:spPr>
          <a:xfrm>
            <a:off x="256675" y="2447257"/>
            <a:ext cx="3962400" cy="53643"/>
          </a:xfrm>
          <a:prstGeom prst="bentConnector3">
            <a:avLst>
              <a:gd name="adj1" fmla="val 100283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1"/>
          <p:cNvSpPr txBox="1"/>
          <p:nvPr/>
        </p:nvSpPr>
        <p:spPr>
          <a:xfrm>
            <a:off x="218759" y="1382782"/>
            <a:ext cx="300672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RESISTANT</a:t>
            </a:r>
          </a:p>
        </p:txBody>
      </p:sp>
      <p:sp>
        <p:nvSpPr>
          <p:cNvPr id="19" name="TextBox 21"/>
          <p:cNvSpPr txBox="1"/>
          <p:nvPr/>
        </p:nvSpPr>
        <p:spPr>
          <a:xfrm>
            <a:off x="5638800" y="602459"/>
            <a:ext cx="300672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</a:rPr>
              <a:t>FIABLE</a:t>
            </a:r>
          </a:p>
        </p:txBody>
      </p:sp>
      <p:sp>
        <p:nvSpPr>
          <p:cNvPr id="22" name="TextBox 9"/>
          <p:cNvSpPr txBox="1"/>
          <p:nvPr/>
        </p:nvSpPr>
        <p:spPr>
          <a:xfrm>
            <a:off x="5655977" y="957571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Indicateur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de </a:t>
            </a:r>
            <a:r>
              <a:rPr lang="en-US" sz="1400" dirty="0" err="1" smtClean="0">
                <a:solidFill>
                  <a:schemeClr val="bg1"/>
                </a:solidFill>
              </a:rPr>
              <a:t>sertissage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5655977" y="1351409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Emplacement de la </a:t>
            </a:r>
            <a:r>
              <a:rPr lang="en-US" sz="1400" dirty="0" err="1" smtClean="0">
                <a:solidFill>
                  <a:schemeClr val="bg1"/>
                </a:solidFill>
              </a:rPr>
              <a:t>mâchoire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4" name="TextBox 9"/>
          <p:cNvSpPr txBox="1"/>
          <p:nvPr/>
        </p:nvSpPr>
        <p:spPr>
          <a:xfrm>
            <a:off x="5629926" y="1722461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Lisibilité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diamètre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5625785" y="2126803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Témoin</a:t>
            </a:r>
            <a:r>
              <a:rPr lang="en-US" sz="1400" dirty="0" smtClean="0">
                <a:solidFill>
                  <a:schemeClr val="bg1"/>
                </a:solidFill>
              </a:rPr>
              <a:t> de position</a:t>
            </a:r>
          </a:p>
        </p:txBody>
      </p:sp>
      <p:sp>
        <p:nvSpPr>
          <p:cNvPr id="27" name="TextBox 21"/>
          <p:cNvSpPr txBox="1"/>
          <p:nvPr/>
        </p:nvSpPr>
        <p:spPr>
          <a:xfrm>
            <a:off x="264698" y="3014926"/>
            <a:ext cx="300672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EFFICACE</a:t>
            </a:r>
          </a:p>
        </p:txBody>
      </p:sp>
      <p:sp>
        <p:nvSpPr>
          <p:cNvPr id="38" name="TextBox 9"/>
          <p:cNvSpPr txBox="1"/>
          <p:nvPr/>
        </p:nvSpPr>
        <p:spPr>
          <a:xfrm>
            <a:off x="259885" y="3383765"/>
            <a:ext cx="300672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Jusqu’à</a:t>
            </a:r>
            <a:r>
              <a:rPr lang="en-US" sz="1400" dirty="0" smtClean="0">
                <a:solidFill>
                  <a:schemeClr val="bg1"/>
                </a:solidFill>
              </a:rPr>
              <a:t> 60%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de </a:t>
            </a:r>
            <a:r>
              <a:rPr lang="en-US" sz="1400" dirty="0" err="1" smtClean="0">
                <a:solidFill>
                  <a:schemeClr val="bg1"/>
                </a:solidFill>
              </a:rPr>
              <a:t>pertes</a:t>
            </a:r>
            <a:r>
              <a:rPr lang="en-US" sz="1400" dirty="0" smtClean="0">
                <a:solidFill>
                  <a:schemeClr val="bg1"/>
                </a:solidFill>
              </a:rPr>
              <a:t> de charge </a:t>
            </a:r>
            <a:r>
              <a:rPr lang="en-US" sz="1400" dirty="0" err="1" smtClean="0">
                <a:solidFill>
                  <a:schemeClr val="bg1"/>
                </a:solidFill>
              </a:rPr>
              <a:t>en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moins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39" name="TextBox 9"/>
          <p:cNvSpPr txBox="1"/>
          <p:nvPr/>
        </p:nvSpPr>
        <p:spPr>
          <a:xfrm>
            <a:off x="266755" y="3984852"/>
            <a:ext cx="300672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Installation </a:t>
            </a:r>
            <a:r>
              <a:rPr lang="en-US" sz="1400" dirty="0" err="1" smtClean="0">
                <a:solidFill>
                  <a:schemeClr val="bg1"/>
                </a:solidFill>
              </a:rPr>
              <a:t>rapide</a:t>
            </a:r>
            <a:r>
              <a:rPr lang="en-US" sz="1400" dirty="0" smtClean="0">
                <a:solidFill>
                  <a:schemeClr val="bg1"/>
                </a:solidFill>
              </a:rPr>
              <a:t> :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pas </a:t>
            </a:r>
            <a:r>
              <a:rPr lang="en-US" sz="1400" dirty="0" err="1" smtClean="0">
                <a:solidFill>
                  <a:schemeClr val="bg1"/>
                </a:solidFill>
              </a:rPr>
              <a:t>d’ébavurage</a:t>
            </a:r>
            <a:r>
              <a:rPr lang="en-US" sz="1400" dirty="0" smtClean="0">
                <a:solidFill>
                  <a:schemeClr val="bg1"/>
                </a:solidFill>
              </a:rPr>
              <a:t>/ pas de </a:t>
            </a:r>
            <a:r>
              <a:rPr lang="en-US" sz="1400" dirty="0" err="1" smtClean="0">
                <a:solidFill>
                  <a:schemeClr val="bg1"/>
                </a:solidFill>
              </a:rPr>
              <a:t>calibrage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cxnSp>
        <p:nvCxnSpPr>
          <p:cNvPr id="40" name="Elbow Connector 6"/>
          <p:cNvCxnSpPr/>
          <p:nvPr/>
        </p:nvCxnSpPr>
        <p:spPr>
          <a:xfrm flipV="1">
            <a:off x="299166" y="3879864"/>
            <a:ext cx="2972257" cy="608578"/>
          </a:xfrm>
          <a:prstGeom prst="bentConnector3">
            <a:avLst>
              <a:gd name="adj1" fmla="val 9986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6"/>
          <p:cNvCxnSpPr/>
          <p:nvPr/>
        </p:nvCxnSpPr>
        <p:spPr>
          <a:xfrm flipV="1">
            <a:off x="305103" y="3535377"/>
            <a:ext cx="2794049" cy="346403"/>
          </a:xfrm>
          <a:prstGeom prst="bentConnector3">
            <a:avLst>
              <a:gd name="adj1" fmla="val 9965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21"/>
          <p:cNvSpPr txBox="1"/>
          <p:nvPr/>
        </p:nvSpPr>
        <p:spPr>
          <a:xfrm>
            <a:off x="5562600" y="2978639"/>
            <a:ext cx="300672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</a:rPr>
              <a:t>SMART</a:t>
            </a:r>
          </a:p>
        </p:txBody>
      </p:sp>
      <p:sp>
        <p:nvSpPr>
          <p:cNvPr id="57" name="TextBox 9"/>
          <p:cNvSpPr txBox="1"/>
          <p:nvPr/>
        </p:nvSpPr>
        <p:spPr>
          <a:xfrm>
            <a:off x="5590453" y="3735790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QR Code</a:t>
            </a:r>
          </a:p>
        </p:txBody>
      </p:sp>
      <p:sp>
        <p:nvSpPr>
          <p:cNvPr id="58" name="TextBox 9"/>
          <p:cNvSpPr txBox="1"/>
          <p:nvPr/>
        </p:nvSpPr>
        <p:spPr>
          <a:xfrm>
            <a:off x="4860033" y="4072191"/>
            <a:ext cx="3750568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100% Compatible avec </a:t>
            </a:r>
            <a:r>
              <a:rPr lang="en-US" sz="1400" dirty="0" err="1" smtClean="0">
                <a:solidFill>
                  <a:schemeClr val="bg1"/>
                </a:solidFill>
              </a:rPr>
              <a:t>gammes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actuelles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59" name="TextBox 9"/>
          <p:cNvSpPr txBox="1"/>
          <p:nvPr/>
        </p:nvSpPr>
        <p:spPr>
          <a:xfrm>
            <a:off x="5550568" y="3366871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Etamage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cxnSp>
        <p:nvCxnSpPr>
          <p:cNvPr id="63" name="Elbow Connector 22"/>
          <p:cNvCxnSpPr/>
          <p:nvPr/>
        </p:nvCxnSpPr>
        <p:spPr>
          <a:xfrm flipV="1">
            <a:off x="5207651" y="1686400"/>
            <a:ext cx="3429000" cy="636243"/>
          </a:xfrm>
          <a:prstGeom prst="bentConnector3">
            <a:avLst>
              <a:gd name="adj1" fmla="val 31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22"/>
          <p:cNvCxnSpPr/>
          <p:nvPr/>
        </p:nvCxnSpPr>
        <p:spPr>
          <a:xfrm>
            <a:off x="5867400" y="2028650"/>
            <a:ext cx="2729778" cy="413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22"/>
          <p:cNvCxnSpPr/>
          <p:nvPr/>
        </p:nvCxnSpPr>
        <p:spPr>
          <a:xfrm>
            <a:off x="5410200" y="2289946"/>
            <a:ext cx="3200400" cy="143376"/>
          </a:xfrm>
          <a:prstGeom prst="bentConnector3">
            <a:avLst>
              <a:gd name="adj1" fmla="val 7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22"/>
          <p:cNvCxnSpPr/>
          <p:nvPr/>
        </p:nvCxnSpPr>
        <p:spPr>
          <a:xfrm>
            <a:off x="5029200" y="2954007"/>
            <a:ext cx="3524082" cy="740124"/>
          </a:xfrm>
          <a:prstGeom prst="bentConnector3">
            <a:avLst>
              <a:gd name="adj1" fmla="val -25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sellaDiTesto 9"/>
          <p:cNvSpPr txBox="1"/>
          <p:nvPr/>
        </p:nvSpPr>
        <p:spPr>
          <a:xfrm>
            <a:off x="299166" y="4518425"/>
            <a:ext cx="2550534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R</a:t>
            </a:r>
            <a:r>
              <a:rPr lang="en-US" sz="1400" dirty="0" err="1" smtClean="0">
                <a:solidFill>
                  <a:schemeClr val="bg1"/>
                </a:solidFill>
              </a:rPr>
              <a:t>epositionnement</a:t>
            </a:r>
            <a:r>
              <a:rPr lang="en-US" sz="1400" dirty="0" smtClean="0">
                <a:solidFill>
                  <a:schemeClr val="bg1"/>
                </a:solidFill>
              </a:rPr>
              <a:t> des tubes après </a:t>
            </a:r>
            <a:r>
              <a:rPr lang="en-US" sz="1400" dirty="0" err="1" smtClean="0">
                <a:solidFill>
                  <a:schemeClr val="bg1"/>
                </a:solidFill>
              </a:rPr>
              <a:t>sertissage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11560" y="1347614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Planning de lancement produits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5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triped Right Arrow 125"/>
          <p:cNvSpPr/>
          <p:nvPr/>
        </p:nvSpPr>
        <p:spPr>
          <a:xfrm>
            <a:off x="448282" y="832301"/>
            <a:ext cx="8568952" cy="485719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 </a:t>
            </a:r>
            <a:r>
              <a:rPr lang="en-GB" dirty="0" err="1" smtClean="0"/>
              <a:t>lancement</a:t>
            </a:r>
            <a:r>
              <a:rPr lang="en-GB" dirty="0" smtClean="0"/>
              <a:t> </a:t>
            </a:r>
            <a:r>
              <a:rPr lang="en-GB" dirty="0" err="1" smtClean="0"/>
              <a:t>produits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5679" y="4796804"/>
            <a:ext cx="1092662" cy="150971"/>
          </a:xfrm>
        </p:spPr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9" name="Date Placeholder 4"/>
          <p:cNvSpPr txBox="1">
            <a:spLocks/>
          </p:cNvSpPr>
          <p:nvPr/>
        </p:nvSpPr>
        <p:spPr>
          <a:xfrm>
            <a:off x="865679" y="4725035"/>
            <a:ext cx="1092662" cy="15097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685783" rtl="0" eaLnBrk="1" latinLnBrk="0" hangingPunct="1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9627F3-1783-43AB-82A8-78198EE92140}" type="datetime4">
              <a:rPr lang="en-GB" smtClean="0"/>
              <a:pPr algn="ctr"/>
              <a:t>25 April 2019</a:t>
            </a:fld>
            <a:endParaRPr lang="en-GB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779978" y="972622"/>
          <a:ext cx="7973622" cy="3645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330">
                  <a:extLst>
                    <a:ext uri="{9D8B030D-6E8A-4147-A177-3AD203B41FA5}">
                      <a16:colId xmlns:a16="http://schemas.microsoft.com/office/drawing/2014/main" val="905840239"/>
                    </a:ext>
                  </a:extLst>
                </a:gridCol>
                <a:gridCol w="509628">
                  <a:extLst>
                    <a:ext uri="{9D8B030D-6E8A-4147-A177-3AD203B41FA5}">
                      <a16:colId xmlns:a16="http://schemas.microsoft.com/office/drawing/2014/main" val="2202271797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792946632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57685011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246734228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622691214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3305252047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408355831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319107829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2436137640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651913341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94046667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617243253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80490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3902076328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548095577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3929100370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809890012"/>
                    </a:ext>
                  </a:extLst>
                </a:gridCol>
              </a:tblGrid>
              <a:tr h="189636">
                <a:tc gridSpan="6">
                  <a:txBody>
                    <a:bodyPr/>
                    <a:lstStyle/>
                    <a:p>
                      <a:pPr algn="ctr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946138"/>
                  </a:ext>
                </a:extLst>
              </a:tr>
              <a:tr h="274035">
                <a:tc>
                  <a:txBody>
                    <a:bodyPr/>
                    <a:lstStyle/>
                    <a:p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Jul</a:t>
                      </a:r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Dez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  <a:r>
                        <a:rPr lang="fi-FI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Apr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Jun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Jul</a:t>
                      </a:r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Dez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57662"/>
                  </a:ext>
                </a:extLst>
              </a:tr>
              <a:tr h="314313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24886"/>
                  </a:ext>
                </a:extLst>
              </a:tr>
            </a:tbl>
          </a:graphicData>
        </a:graphic>
      </p:graphicFrame>
      <p:cxnSp>
        <p:nvCxnSpPr>
          <p:cNvPr id="14" name="Straight Connector 117"/>
          <p:cNvCxnSpPr/>
          <p:nvPr/>
        </p:nvCxnSpPr>
        <p:spPr>
          <a:xfrm flipH="1">
            <a:off x="4477942" y="1429344"/>
            <a:ext cx="1861" cy="318905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4438271" y="647327"/>
            <a:ext cx="643395" cy="459044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ISH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5034929" y="4288017"/>
            <a:ext cx="3729801" cy="450115"/>
            <a:chOff x="4876800" y="4173509"/>
            <a:chExt cx="3729801" cy="450115"/>
          </a:xfrm>
        </p:grpSpPr>
        <p:sp>
          <p:nvSpPr>
            <p:cNvPr id="18" name="TextBox 154"/>
            <p:cNvSpPr txBox="1"/>
            <p:nvPr/>
          </p:nvSpPr>
          <p:spPr>
            <a:xfrm>
              <a:off x="4876800" y="4282625"/>
              <a:ext cx="1980000" cy="2265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54"/>
            <p:cNvSpPr txBox="1"/>
            <p:nvPr/>
          </p:nvSpPr>
          <p:spPr>
            <a:xfrm>
              <a:off x="6832773" y="4173509"/>
              <a:ext cx="1773828" cy="450115"/>
            </a:xfrm>
            <a:prstGeom prst="rightArrow">
              <a:avLst>
                <a:gd name="adj1" fmla="val 50000"/>
                <a:gd name="adj2" fmla="val 22711"/>
              </a:avLst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PPSU 63-75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43952" y="1394436"/>
            <a:ext cx="5010252" cy="450115"/>
            <a:chOff x="-7364" y="1400296"/>
            <a:chExt cx="5010252" cy="450115"/>
          </a:xfrm>
        </p:grpSpPr>
        <p:sp>
          <p:nvSpPr>
            <p:cNvPr id="21" name="TextBox 154"/>
            <p:cNvSpPr txBox="1"/>
            <p:nvPr/>
          </p:nvSpPr>
          <p:spPr>
            <a:xfrm>
              <a:off x="619257" y="1400296"/>
              <a:ext cx="4383631" cy="450115"/>
            </a:xfrm>
            <a:prstGeom prst="rightArrow">
              <a:avLst>
                <a:gd name="adj1" fmla="val 50000"/>
                <a:gd name="adj2" fmla="val 24994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non </a:t>
              </a: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étamé</a:t>
              </a: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16-32</a:t>
              </a:r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-7364" y="1460641"/>
              <a:ext cx="586844" cy="329424"/>
            </a:xfrm>
            <a:prstGeom prst="roundRect">
              <a:avLst>
                <a:gd name="adj" fmla="val 10000"/>
              </a:avLst>
            </a:prstGeom>
            <a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4" name="TextBox 154"/>
          <p:cNvSpPr txBox="1"/>
          <p:nvPr/>
        </p:nvSpPr>
        <p:spPr>
          <a:xfrm>
            <a:off x="6995427" y="3215422"/>
            <a:ext cx="1754222" cy="450115"/>
          </a:xfrm>
          <a:prstGeom prst="rightArrow">
            <a:avLst>
              <a:gd name="adj1" fmla="val 50000"/>
              <a:gd name="adj2" fmla="val 22711"/>
            </a:avLst>
          </a:prstGeom>
          <a:solidFill>
            <a:schemeClr val="bg2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S-Press Plus PPSU 16-32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35496" y="2721698"/>
            <a:ext cx="6917498" cy="654352"/>
            <a:chOff x="-116767" y="3054473"/>
            <a:chExt cx="6917498" cy="654352"/>
          </a:xfrm>
        </p:grpSpPr>
        <p:sp>
          <p:nvSpPr>
            <p:cNvPr id="27" name="TextBox 154"/>
            <p:cNvSpPr txBox="1"/>
            <p:nvPr/>
          </p:nvSpPr>
          <p:spPr>
            <a:xfrm>
              <a:off x="615167" y="3175645"/>
              <a:ext cx="6185564" cy="450115"/>
            </a:xfrm>
            <a:prstGeom prst="rightArrow">
              <a:avLst>
                <a:gd name="adj1" fmla="val 46850"/>
                <a:gd name="adj2" fmla="val 25861"/>
              </a:avLst>
            </a:prstGeom>
            <a:solidFill>
              <a:schemeClr val="bg2"/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PPSU 16-32</a:t>
              </a:r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767" y="3054473"/>
              <a:ext cx="825573" cy="654352"/>
            </a:xfrm>
            <a:prstGeom prst="rect">
              <a:avLst/>
            </a:prstGeom>
          </p:spPr>
        </p:pic>
      </p:grpSp>
      <p:grpSp>
        <p:nvGrpSpPr>
          <p:cNvPr id="29" name="Groupe 28"/>
          <p:cNvGrpSpPr/>
          <p:nvPr/>
        </p:nvGrpSpPr>
        <p:grpSpPr>
          <a:xfrm>
            <a:off x="4539445" y="1873342"/>
            <a:ext cx="4210204" cy="450115"/>
            <a:chOff x="4343400" y="2058738"/>
            <a:chExt cx="4210204" cy="450115"/>
          </a:xfrm>
        </p:grpSpPr>
        <p:sp>
          <p:nvSpPr>
            <p:cNvPr id="30" name="TextBox 154"/>
            <p:cNvSpPr txBox="1"/>
            <p:nvPr/>
          </p:nvSpPr>
          <p:spPr>
            <a:xfrm>
              <a:off x="5105665" y="2058738"/>
              <a:ext cx="3447939" cy="450115"/>
            </a:xfrm>
            <a:prstGeom prst="rightArrow">
              <a:avLst>
                <a:gd name="adj1" fmla="val 50000"/>
                <a:gd name="adj2" fmla="val 22711"/>
              </a:avLst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Plus </a:t>
              </a: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étamé</a:t>
              </a: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16-32</a:t>
              </a:r>
            </a:p>
          </p:txBody>
        </p:sp>
        <p:sp>
          <p:nvSpPr>
            <p:cNvPr id="31" name="TextBox 154"/>
            <p:cNvSpPr txBox="1"/>
            <p:nvPr/>
          </p:nvSpPr>
          <p:spPr>
            <a:xfrm>
              <a:off x="4343400" y="2170373"/>
              <a:ext cx="792000" cy="2265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4567458" y="2323878"/>
            <a:ext cx="4162098" cy="549437"/>
            <a:chOff x="4433373" y="2547328"/>
            <a:chExt cx="4162098" cy="549437"/>
          </a:xfrm>
        </p:grpSpPr>
        <p:sp>
          <p:nvSpPr>
            <p:cNvPr id="35" name="TextBox 154"/>
            <p:cNvSpPr txBox="1"/>
            <p:nvPr/>
          </p:nvSpPr>
          <p:spPr>
            <a:xfrm>
              <a:off x="4433373" y="2576249"/>
              <a:ext cx="4162098" cy="470663"/>
            </a:xfrm>
            <a:prstGeom prst="rightArrow">
              <a:avLst>
                <a:gd name="adj1" fmla="val 50000"/>
                <a:gd name="adj2" fmla="val 22711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                      40-50 + RISER </a:t>
              </a: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étamé</a:t>
              </a: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5101" y="2547328"/>
              <a:ext cx="588814" cy="549437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7945" y="2547328"/>
              <a:ext cx="628415" cy="487915"/>
            </a:xfrm>
            <a:prstGeom prst="rect">
              <a:avLst/>
            </a:prstGeom>
          </p:spPr>
        </p:pic>
      </p:grpSp>
      <p:grpSp>
        <p:nvGrpSpPr>
          <p:cNvPr id="38" name="Groupe 37"/>
          <p:cNvGrpSpPr/>
          <p:nvPr/>
        </p:nvGrpSpPr>
        <p:grpSpPr>
          <a:xfrm>
            <a:off x="115591" y="2319039"/>
            <a:ext cx="4994201" cy="534365"/>
            <a:chOff x="-18494" y="2542489"/>
            <a:chExt cx="4994201" cy="534365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494" y="2542489"/>
              <a:ext cx="610957" cy="534365"/>
            </a:xfrm>
            <a:prstGeom prst="rect">
              <a:avLst/>
            </a:prstGeom>
          </p:spPr>
        </p:pic>
        <p:sp>
          <p:nvSpPr>
            <p:cNvPr id="40" name="TextBox 154"/>
            <p:cNvSpPr txBox="1"/>
            <p:nvPr/>
          </p:nvSpPr>
          <p:spPr>
            <a:xfrm>
              <a:off x="608127" y="2588652"/>
              <a:ext cx="4367580" cy="450115"/>
            </a:xfrm>
            <a:prstGeom prst="rightArrow">
              <a:avLst>
                <a:gd name="adj1" fmla="val 50000"/>
                <a:gd name="adj2" fmla="val 22711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40-50 + RISER non </a:t>
              </a: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étamé</a:t>
              </a: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1" name="Image 4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92466" y="4270658"/>
            <a:ext cx="615322" cy="403682"/>
          </a:xfrm>
          <a:prstGeom prst="rect">
            <a:avLst/>
          </a:prstGeom>
        </p:spPr>
      </p:pic>
      <p:grpSp>
        <p:nvGrpSpPr>
          <p:cNvPr id="42" name="Groupe 41"/>
          <p:cNvGrpSpPr/>
          <p:nvPr/>
        </p:nvGrpSpPr>
        <p:grpSpPr>
          <a:xfrm>
            <a:off x="37695" y="3642564"/>
            <a:ext cx="8691860" cy="654352"/>
            <a:chOff x="-116767" y="3054473"/>
            <a:chExt cx="8691860" cy="654352"/>
          </a:xfrm>
        </p:grpSpPr>
        <p:sp>
          <p:nvSpPr>
            <p:cNvPr id="43" name="TextBox 154"/>
            <p:cNvSpPr txBox="1"/>
            <p:nvPr/>
          </p:nvSpPr>
          <p:spPr>
            <a:xfrm>
              <a:off x="615166" y="3175645"/>
              <a:ext cx="7959927" cy="450115"/>
            </a:xfrm>
            <a:prstGeom prst="rightArrow">
              <a:avLst>
                <a:gd name="adj1" fmla="val 50000"/>
                <a:gd name="adj2" fmla="val 22711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PPSU 40-50</a:t>
              </a: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767" y="3054473"/>
              <a:ext cx="825573" cy="654352"/>
            </a:xfrm>
            <a:prstGeom prst="rect">
              <a:avLst/>
            </a:prstGeom>
          </p:spPr>
        </p:pic>
      </p:grpSp>
      <p:pic>
        <p:nvPicPr>
          <p:cNvPr id="1026" name="Picture 2" descr="Kuvahaun tulos haulle ish frankfu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64" y="731739"/>
            <a:ext cx="301390" cy="3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704" y1="32460" x2="80159" y2="77581"/>
                        <a14:foregroundMark x1="23026" y1="27177" x2="76316" y2="78790"/>
                        <a14:foregroundMark x1="47368" y1="62903" x2="58068" y2="72460"/>
                        <a14:foregroundMark x1="65616" y1="53508" x2="90132" y2="67782"/>
                        <a14:foregroundMark x1="75416" y1="55726" x2="82445" y2="58790"/>
                        <a14:foregroundMark x1="3913" y1="21855" x2="15478" y2="39839"/>
                        <a14:foregroundMark x1="6025" y1="19194" x2="24238" y2="15726"/>
                        <a14:foregroundMark x1="17244" y1="10645" x2="26350" y2="34516"/>
                        <a14:foregroundMark x1="18802" y1="34315" x2="19183" y2="24113"/>
                        <a14:foregroundMark x1="11115" y1="15726" x2="27389" y2="6129"/>
                        <a14:foregroundMark x1="4086" y1="18185" x2="26350" y2="1250"/>
                        <a14:foregroundMark x1="8310" y1="14516" x2="5159" y2="17379"/>
                        <a14:foregroundMark x1="3740" y1="24718" x2="11461" y2="36573"/>
                        <a14:foregroundMark x1="11115" y1="27782" x2="19875" y2="36976"/>
                        <a14:foregroundMark x1="11288" y1="25121" x2="15997" y2="35121"/>
                        <a14:foregroundMark x1="51593" y1="40040" x2="39681" y2="59637"/>
                        <a14:foregroundMark x1="63677" y1="85121" x2="77355" y2="84919"/>
                        <a14:foregroundMark x1="68940" y1="88790" x2="79467" y2="88790"/>
                        <a14:foregroundMark x1="61046" y1="76573" x2="68421" y2="84718"/>
                        <a14:foregroundMark x1="65097" y1="75726" x2="67348" y2="8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51" y="1683018"/>
            <a:ext cx="722236" cy="6202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704" y1="32460" x2="80159" y2="77581"/>
                        <a14:foregroundMark x1="23026" y1="27177" x2="76316" y2="78790"/>
                        <a14:foregroundMark x1="47368" y1="62903" x2="58068" y2="72460"/>
                        <a14:foregroundMark x1="65616" y1="53508" x2="90132" y2="67782"/>
                        <a14:foregroundMark x1="75416" y1="55726" x2="82445" y2="58790"/>
                        <a14:foregroundMark x1="3913" y1="21855" x2="15478" y2="39839"/>
                        <a14:foregroundMark x1="6025" y1="19194" x2="24238" y2="15726"/>
                        <a14:foregroundMark x1="17244" y1="10645" x2="26350" y2="34516"/>
                        <a14:foregroundMark x1="18802" y1="34315" x2="19183" y2="24113"/>
                        <a14:foregroundMark x1="11115" y1="15726" x2="27389" y2="6129"/>
                        <a14:foregroundMark x1="4086" y1="18185" x2="26350" y2="1250"/>
                        <a14:foregroundMark x1="8310" y1="14516" x2="5159" y2="17379"/>
                        <a14:foregroundMark x1="3740" y1="24718" x2="11461" y2="36573"/>
                        <a14:foregroundMark x1="11115" y1="27782" x2="19875" y2="36976"/>
                        <a14:foregroundMark x1="11288" y1="25121" x2="15997" y2="35121"/>
                        <a14:foregroundMark x1="51593" y1="40040" x2="39681" y2="59637"/>
                        <a14:foregroundMark x1="63677" y1="85121" x2="77355" y2="84919"/>
                        <a14:foregroundMark x1="68940" y1="88790" x2="79467" y2="88790"/>
                        <a14:foregroundMark x1="61046" y1="76573" x2="68421" y2="84718"/>
                        <a14:foregroundMark x1="65097" y1="75726" x2="67348" y2="8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18" y="3166166"/>
            <a:ext cx="722236" cy="6202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S-Press Plus - Présentation </a:t>
            </a:r>
            <a:r>
              <a:rPr lang="en-GB" sz="800" noProof="1">
                <a:solidFill>
                  <a:schemeClr val="bg1"/>
                </a:solidFill>
              </a:rPr>
              <a:t>Manager</a:t>
            </a:r>
          </a:p>
        </p:txBody>
      </p:sp>
    </p:spTree>
    <p:extLst>
      <p:ext uri="{BB962C8B-B14F-4D97-AF65-F5344CB8AC3E}">
        <p14:creationId xmlns:p14="http://schemas.microsoft.com/office/powerpoint/2010/main" val="261857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11560" y="1347614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Planning des </a:t>
            </a:r>
            <a:r>
              <a:rPr lang="fr-FR" dirty="0" err="1" smtClean="0">
                <a:solidFill>
                  <a:schemeClr val="bg1"/>
                </a:solidFill>
              </a:rPr>
              <a:t>évenements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3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Straight Connector 117"/>
          <p:cNvCxnSpPr/>
          <p:nvPr/>
        </p:nvCxnSpPr>
        <p:spPr>
          <a:xfrm flipH="1">
            <a:off x="3080204" y="1268712"/>
            <a:ext cx="1386" cy="32438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triped Right Arrow 125"/>
          <p:cNvSpPr/>
          <p:nvPr/>
        </p:nvSpPr>
        <p:spPr>
          <a:xfrm>
            <a:off x="467544" y="861895"/>
            <a:ext cx="8280920" cy="485719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 des </a:t>
            </a:r>
            <a:r>
              <a:rPr lang="en-GB" dirty="0" err="1" smtClean="0"/>
              <a:t>événements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0" name="Date Placeholder 4"/>
          <p:cNvSpPr txBox="1">
            <a:spLocks/>
          </p:cNvSpPr>
          <p:nvPr/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685783" rtl="0" eaLnBrk="1" latinLnBrk="0" hangingPunct="1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9627F3-1783-43AB-82A8-78198EE92140}" type="datetime4">
              <a:rPr lang="en-GB" smtClean="0"/>
              <a:pPr algn="ctr"/>
              <a:t>25 April 2019</a:t>
            </a:fld>
            <a:endParaRPr lang="en-GB" dirty="0"/>
          </a:p>
        </p:txBody>
      </p:sp>
      <p:graphicFrame>
        <p:nvGraphicFramePr>
          <p:cNvPr id="81" name="Tableau 80"/>
          <p:cNvGraphicFramePr>
            <a:graphicFrameLocks noGrp="1"/>
          </p:cNvGraphicFramePr>
          <p:nvPr>
            <p:extLst/>
          </p:nvPr>
        </p:nvGraphicFramePr>
        <p:xfrm>
          <a:off x="604990" y="987573"/>
          <a:ext cx="7904028" cy="35067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8669">
                  <a:extLst>
                    <a:ext uri="{9D8B030D-6E8A-4147-A177-3AD203B41FA5}">
                      <a16:colId xmlns:a16="http://schemas.microsoft.com/office/drawing/2014/main" val="3305252047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4083558316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3191078296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2436137640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1651913341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1940466676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1617243253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1804906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3902076328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548095577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3929100370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809890012"/>
                    </a:ext>
                  </a:extLst>
                </a:gridCol>
              </a:tblGrid>
              <a:tr h="256089">
                <a:tc gridSpan="1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946138"/>
                  </a:ext>
                </a:extLst>
              </a:tr>
              <a:tr h="260685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  <a:r>
                        <a:rPr lang="fi-FI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Apr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Jun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Jul</a:t>
                      </a:r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Dez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57662"/>
                  </a:ext>
                </a:extLst>
              </a:tr>
              <a:tr h="299002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24886"/>
                  </a:ext>
                </a:extLst>
              </a:tr>
            </a:tbl>
          </a:graphicData>
        </a:graphic>
      </p:graphicFrame>
      <p:sp>
        <p:nvSpPr>
          <p:cNvPr id="89" name="TextBox 154"/>
          <p:cNvSpPr txBox="1"/>
          <p:nvPr/>
        </p:nvSpPr>
        <p:spPr>
          <a:xfrm>
            <a:off x="3310414" y="4062422"/>
            <a:ext cx="3169798" cy="450115"/>
          </a:xfrm>
          <a:prstGeom prst="rightArrow">
            <a:avLst>
              <a:gd name="adj1" fmla="val 50000"/>
              <a:gd name="adj2" fmla="val 22711"/>
            </a:avLst>
          </a:prstGeom>
          <a:solidFill>
            <a:srgbClr val="EF3354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Promotion</a:t>
            </a:r>
          </a:p>
        </p:txBody>
      </p:sp>
      <p:sp>
        <p:nvSpPr>
          <p:cNvPr id="90" name="TextBox 154"/>
          <p:cNvSpPr txBox="1"/>
          <p:nvPr/>
        </p:nvSpPr>
        <p:spPr>
          <a:xfrm>
            <a:off x="3248496" y="2737135"/>
            <a:ext cx="1276940" cy="450115"/>
          </a:xfrm>
          <a:prstGeom prst="rightArrow">
            <a:avLst>
              <a:gd name="adj1" fmla="val 50000"/>
              <a:gd name="adj2" fmla="val 22711"/>
            </a:avLst>
          </a:prstGeom>
          <a:solidFill>
            <a:srgbClr val="0062C8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Merchandising</a:t>
            </a:r>
          </a:p>
        </p:txBody>
      </p:sp>
      <p:grpSp>
        <p:nvGrpSpPr>
          <p:cNvPr id="97" name="Groupe 96"/>
          <p:cNvGrpSpPr/>
          <p:nvPr/>
        </p:nvGrpSpPr>
        <p:grpSpPr>
          <a:xfrm>
            <a:off x="4732622" y="1914002"/>
            <a:ext cx="2314229" cy="1304397"/>
            <a:chOff x="4737705" y="1753018"/>
            <a:chExt cx="4267643" cy="2580511"/>
          </a:xfrm>
        </p:grpSpPr>
        <p:pic>
          <p:nvPicPr>
            <p:cNvPr id="98" name="Immagin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9459" y="1753018"/>
              <a:ext cx="3925889" cy="2525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9" name="Picture 1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20095">
              <a:off x="4737705" y="2176011"/>
              <a:ext cx="828390" cy="2157518"/>
            </a:xfrm>
            <a:prstGeom prst="rect">
              <a:avLst/>
            </a:prstGeom>
          </p:spPr>
        </p:pic>
      </p:grpSp>
      <p:cxnSp>
        <p:nvCxnSpPr>
          <p:cNvPr id="107" name="Straight Connector 117"/>
          <p:cNvCxnSpPr/>
          <p:nvPr/>
        </p:nvCxnSpPr>
        <p:spPr>
          <a:xfrm>
            <a:off x="1260988" y="1275606"/>
            <a:ext cx="9568" cy="3199300"/>
          </a:xfrm>
          <a:prstGeom prst="line">
            <a:avLst/>
          </a:prstGeom>
          <a:ln w="127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/>
          <p:cNvSpPr/>
          <p:nvPr/>
        </p:nvSpPr>
        <p:spPr>
          <a:xfrm>
            <a:off x="937931" y="1527845"/>
            <a:ext cx="675212" cy="3861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Tarif</a:t>
            </a:r>
          </a:p>
        </p:txBody>
      </p:sp>
      <p:sp>
        <p:nvSpPr>
          <p:cNvPr id="28" name="Ellipse 27"/>
          <p:cNvSpPr/>
          <p:nvPr/>
        </p:nvSpPr>
        <p:spPr>
          <a:xfrm>
            <a:off x="2676135" y="491980"/>
            <a:ext cx="2359926" cy="8167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Lancement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Catalogue</a:t>
            </a:r>
            <a:r>
              <a:rPr kumimoji="0" lang="fr-FR" sz="1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additif multicouche</a:t>
            </a:r>
            <a:endParaRPr kumimoji="0" lang="fr-FR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5" y="1733898"/>
            <a:ext cx="451445" cy="451445"/>
          </a:xfrm>
          <a:prstGeom prst="rect">
            <a:avLst/>
          </a:prstGeom>
        </p:spPr>
      </p:pic>
      <p:sp>
        <p:nvSpPr>
          <p:cNvPr id="31" name="TextBox 154"/>
          <p:cNvSpPr txBox="1"/>
          <p:nvPr/>
        </p:nvSpPr>
        <p:spPr>
          <a:xfrm>
            <a:off x="3252894" y="3391042"/>
            <a:ext cx="1679146" cy="450115"/>
          </a:xfrm>
          <a:prstGeom prst="rightArrow">
            <a:avLst>
              <a:gd name="adj1" fmla="val 50000"/>
              <a:gd name="adj2" fmla="val 22711"/>
            </a:avLst>
          </a:prstGeom>
          <a:solidFill>
            <a:schemeClr val="bg2">
              <a:lumMod val="50000"/>
            </a:schemeClr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Conquête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clients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061" y="647534"/>
            <a:ext cx="387139" cy="549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Groupe 34"/>
          <p:cNvGrpSpPr/>
          <p:nvPr/>
        </p:nvGrpSpPr>
        <p:grpSpPr>
          <a:xfrm>
            <a:off x="2745964" y="2059222"/>
            <a:ext cx="1728120" cy="616733"/>
            <a:chOff x="2852854" y="2271207"/>
            <a:chExt cx="1728120" cy="616733"/>
          </a:xfrm>
        </p:grpSpPr>
        <p:sp>
          <p:nvSpPr>
            <p:cNvPr id="36" name="TextBox 154"/>
            <p:cNvSpPr txBox="1"/>
            <p:nvPr/>
          </p:nvSpPr>
          <p:spPr>
            <a:xfrm>
              <a:off x="2852854" y="2373919"/>
              <a:ext cx="1115646" cy="450115"/>
            </a:xfrm>
            <a:prstGeom prst="rightArrow">
              <a:avLst>
                <a:gd name="adj1" fmla="val 50000"/>
                <a:gd name="adj2" fmla="val 24994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Mise</a:t>
              </a:r>
              <a:r>
                <a:rPr kumimoji="0" lang="en-US" sz="10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0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</a:t>
              </a:r>
              <a:r>
                <a:rPr kumimoji="0" lang="en-US" sz="10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stock</a:t>
              </a:r>
              <a:endPara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363" y="2271207"/>
              <a:ext cx="660611" cy="616733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2745964" y="3444082"/>
            <a:ext cx="357667" cy="359955"/>
            <a:chOff x="2061150" y="1974196"/>
            <a:chExt cx="357667" cy="35995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424" y="1996334"/>
              <a:ext cx="285800" cy="285800"/>
            </a:xfrm>
            <a:prstGeom prst="rect">
              <a:avLst/>
            </a:prstGeom>
          </p:spPr>
        </p:pic>
        <p:sp>
          <p:nvSpPr>
            <p:cNvPr id="10" name="Ellipse 9"/>
            <p:cNvSpPr/>
            <p:nvPr/>
          </p:nvSpPr>
          <p:spPr>
            <a:xfrm>
              <a:off x="2061150" y="1974196"/>
              <a:ext cx="357667" cy="359955"/>
            </a:xfrm>
            <a:prstGeom prst="ellips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00" smtClean="0"/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221" y="4106575"/>
            <a:ext cx="349126" cy="349126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46" y="2202433"/>
            <a:ext cx="349126" cy="349126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9"/>
          <a:srcRect l="54742" t="26770" r="33337" b="57168"/>
          <a:stretch/>
        </p:blipFill>
        <p:spPr>
          <a:xfrm>
            <a:off x="4070717" y="3946089"/>
            <a:ext cx="454719" cy="432048"/>
          </a:xfrm>
          <a:prstGeom prst="ellipse">
            <a:avLst/>
          </a:prstGeom>
        </p:spPr>
      </p:pic>
      <p:grpSp>
        <p:nvGrpSpPr>
          <p:cNvPr id="34" name="Groupe 33"/>
          <p:cNvGrpSpPr/>
          <p:nvPr/>
        </p:nvGrpSpPr>
        <p:grpSpPr>
          <a:xfrm>
            <a:off x="2045880" y="1496160"/>
            <a:ext cx="2466455" cy="450115"/>
            <a:chOff x="1452034" y="1742938"/>
            <a:chExt cx="2466455" cy="450115"/>
          </a:xfrm>
        </p:grpSpPr>
        <p:sp>
          <p:nvSpPr>
            <p:cNvPr id="39" name="TextBox 154"/>
            <p:cNvSpPr txBox="1"/>
            <p:nvPr/>
          </p:nvSpPr>
          <p:spPr>
            <a:xfrm>
              <a:off x="1985273" y="1742938"/>
              <a:ext cx="1933216" cy="450115"/>
            </a:xfrm>
            <a:prstGeom prst="rightArrow">
              <a:avLst>
                <a:gd name="adj1" fmla="val 50000"/>
                <a:gd name="adj2" fmla="val 2499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Formations</a:t>
              </a:r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2034" y="1767939"/>
              <a:ext cx="381304" cy="381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4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09600" y="971550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Outils d’aide à la vente</a:t>
            </a:r>
          </a:p>
        </p:txBody>
      </p:sp>
    </p:spTree>
    <p:extLst>
      <p:ext uri="{BB962C8B-B14F-4D97-AF65-F5344CB8AC3E}">
        <p14:creationId xmlns:p14="http://schemas.microsoft.com/office/powerpoint/2010/main" val="311712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09600" y="971550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 système Multicouche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Outils d’aide à la vente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38" name="ZoneTexte 37"/>
          <p:cNvSpPr txBox="1"/>
          <p:nvPr/>
        </p:nvSpPr>
        <p:spPr>
          <a:xfrm>
            <a:off x="1191624" y="1103577"/>
            <a:ext cx="4408039" cy="376602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Présentation produit</a:t>
            </a:r>
            <a:endParaRPr lang="fr-FR" sz="1600" dirty="0"/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Vidéos de présentation</a:t>
            </a:r>
            <a:endParaRPr lang="fr-FR" sz="1600" dirty="0"/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Additif Catalogue Multicouche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Fiche </a:t>
            </a:r>
            <a:r>
              <a:rPr lang="fr-FR" sz="1600" dirty="0"/>
              <a:t>technique </a:t>
            </a:r>
            <a:r>
              <a:rPr lang="fr-FR" sz="1600" dirty="0" smtClean="0"/>
              <a:t>S-</a:t>
            </a:r>
            <a:r>
              <a:rPr lang="fr-FR" sz="1600" dirty="0" err="1" smtClean="0"/>
              <a:t>Press</a:t>
            </a:r>
            <a:r>
              <a:rPr lang="fr-FR" sz="1600" dirty="0" smtClean="0"/>
              <a:t> Plus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Argumentaire </a:t>
            </a:r>
            <a:r>
              <a:rPr lang="fr-FR" sz="1600" dirty="0" smtClean="0"/>
              <a:t>de vente multicouche</a:t>
            </a:r>
            <a:endParaRPr lang="fr-FR" sz="1600" dirty="0"/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Vidéo </a:t>
            </a:r>
            <a:r>
              <a:rPr lang="fr-FR" sz="1600" dirty="0" smtClean="0"/>
              <a:t>d’installation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Fiche de Correspondance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Fiche comptoir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CCTP, Avis technique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grpSp>
        <p:nvGrpSpPr>
          <p:cNvPr id="49" name="Groupe 48"/>
          <p:cNvGrpSpPr/>
          <p:nvPr/>
        </p:nvGrpSpPr>
        <p:grpSpPr>
          <a:xfrm>
            <a:off x="501252" y="1103577"/>
            <a:ext cx="487740" cy="487740"/>
            <a:chOff x="5294641" y="3667111"/>
            <a:chExt cx="487740" cy="487740"/>
          </a:xfrm>
        </p:grpSpPr>
        <p:sp>
          <p:nvSpPr>
            <p:cNvPr id="42" name="Ellipse 41"/>
            <p:cNvSpPr/>
            <p:nvPr/>
          </p:nvSpPr>
          <p:spPr>
            <a:xfrm>
              <a:off x="5294641" y="3667111"/>
              <a:ext cx="487740" cy="48774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00" smtClean="0"/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834" y="3781241"/>
              <a:ext cx="259480" cy="259480"/>
            </a:xfrm>
            <a:prstGeom prst="rect">
              <a:avLst/>
            </a:prstGeom>
          </p:spPr>
        </p:pic>
      </p:grpSp>
      <p:pic>
        <p:nvPicPr>
          <p:cNvPr id="40" name="Image 39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11" y="3412990"/>
            <a:ext cx="576064" cy="576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590" y="1427253"/>
            <a:ext cx="1008821" cy="1432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376" y="1427252"/>
            <a:ext cx="1018935" cy="14325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590" y="2950422"/>
            <a:ext cx="1044517" cy="150120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3" y="3989918"/>
            <a:ext cx="503261" cy="4321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11" y="3777860"/>
            <a:ext cx="422387" cy="42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7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-0.02655 L 0.02239 0.00586 C 0.01649 0.01265 0.00868 0.01512 0.00173 0.01234 C -0.00678 0.00926 -0.01268 0.00154 -0.01632 -0.00926 L -0.03351 -0.05803 " pathEditMode="relative" rAng="72000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77524" y="3291830"/>
            <a:ext cx="7994254" cy="82708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96" b="1" kern="1200" baseline="0">
                <a:solidFill>
                  <a:srgbClr val="0062C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smtClean="0">
                <a:solidFill>
                  <a:schemeClr val="bg1"/>
                </a:solidFill>
              </a:rPr>
              <a:t>Merchandising</a:t>
            </a:r>
            <a:endParaRPr lang="fr-F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09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7053" y="1731924"/>
            <a:ext cx="4278960" cy="2837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smtClean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76000" y="285486"/>
            <a:ext cx="7994650" cy="827908"/>
          </a:xfrm>
        </p:spPr>
        <p:txBody>
          <a:bodyPr/>
          <a:lstStyle/>
          <a:p>
            <a:r>
              <a:rPr lang="fr-FR" dirty="0" smtClean="0"/>
              <a:t>Un concept de merchandising étudié</a:t>
            </a:r>
            <a:endParaRPr lang="fr-FR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88517" y="1995686"/>
            <a:ext cx="3884403" cy="1685893"/>
          </a:xfrm>
        </p:spPr>
        <p:txBody>
          <a:bodyPr anchor="ctr">
            <a:normAutofit fontScale="92500" lnSpcReduction="10000"/>
          </a:bodyPr>
          <a:lstStyle/>
          <a:p>
            <a:pPr>
              <a:buSzPct val="120000"/>
            </a:pPr>
            <a:r>
              <a:rPr lang="fr-FR" sz="5995" b="1" dirty="0">
                <a:solidFill>
                  <a:srgbClr val="0062C8"/>
                </a:solidFill>
              </a:rPr>
              <a:t>100%</a:t>
            </a:r>
          </a:p>
          <a:p>
            <a:pPr marL="447272" indent="-447272">
              <a:buSzPct val="120000"/>
              <a:buFont typeface="Wingdings" panose="05000000000000000000" pitchFamily="2" charset="2"/>
              <a:buChar char="ü"/>
            </a:pPr>
            <a:r>
              <a:rPr lang="fr-FR" sz="1998" dirty="0"/>
              <a:t>VISIBLE</a:t>
            </a:r>
          </a:p>
          <a:p>
            <a:pPr marL="447272" indent="-447272">
              <a:buSzPct val="120000"/>
              <a:buFont typeface="Wingdings" panose="05000000000000000000" pitchFamily="2" charset="2"/>
              <a:buChar char="ü"/>
            </a:pPr>
            <a:r>
              <a:rPr lang="fr-FR" sz="1998" dirty="0"/>
              <a:t>PRATIQUE</a:t>
            </a:r>
          </a:p>
          <a:p>
            <a:pPr marL="447272" indent="-447272">
              <a:buSzPct val="120000"/>
              <a:buFont typeface="Wingdings" panose="05000000000000000000" pitchFamily="2" charset="2"/>
              <a:buChar char="ü"/>
            </a:pPr>
            <a:r>
              <a:rPr lang="fr-FR" sz="1998" dirty="0"/>
              <a:t>DISPONIBLE</a:t>
            </a:r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>
          <a:xfrm>
            <a:off x="588517" y="1035451"/>
            <a:ext cx="7969616" cy="7326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bg2"/>
              </a:buClr>
              <a:buFontTx/>
              <a:buNone/>
              <a:defRPr lang="de-DE"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108000" indent="-108000" algn="l" defTabSz="457200" rtl="0" eaLnBrk="1" latinLnBrk="0" hangingPunct="1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de-DE"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252000" indent="-144000" algn="l" defTabSz="457200" rtl="0" eaLnBrk="1" latinLnBrk="0" hangingPunct="1"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0" indent="0" algn="l" defTabSz="457200" rtl="0" eaLnBrk="1" latinLnBrk="0" hangingPunct="1">
              <a:spcBef>
                <a:spcPts val="300"/>
              </a:spcBef>
              <a:buFontTx/>
              <a:buNone/>
              <a:defRPr sz="2000" b="1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0" indent="0" algn="l" defTabSz="457200" rtl="0" eaLnBrk="1" latinLnBrk="0" hangingPunct="1">
              <a:spcBef>
                <a:spcPts val="250"/>
              </a:spcBef>
              <a:buClr>
                <a:schemeClr val="tx2"/>
              </a:buClr>
              <a:buFontTx/>
              <a:buNone/>
              <a:defRPr sz="900" b="0" i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>
              <a:buClr>
                <a:srgbClr val="A1A1A1"/>
              </a:buClr>
            </a:pPr>
            <a:r>
              <a:rPr lang="fr-FR" sz="1998" dirty="0">
                <a:solidFill>
                  <a:srgbClr val="000000"/>
                </a:solidFill>
              </a:rPr>
              <a:t>Une solution qui s’adapte à vos besoins pour </a:t>
            </a:r>
            <a:r>
              <a:rPr lang="fr-FR" sz="1998" b="1" dirty="0">
                <a:solidFill>
                  <a:srgbClr val="000000"/>
                </a:solidFill>
              </a:rPr>
              <a:t>un partenariat réussi et une croissance renforcée</a:t>
            </a:r>
            <a:r>
              <a:rPr lang="fr-FR" sz="1998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Espace réservé du texte 3"/>
          <p:cNvSpPr txBox="1">
            <a:spLocks/>
          </p:cNvSpPr>
          <p:nvPr/>
        </p:nvSpPr>
        <p:spPr>
          <a:xfrm>
            <a:off x="4932040" y="1901345"/>
            <a:ext cx="3850935" cy="2355352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Tx/>
              <a:buNone/>
              <a:defRPr lang="de-DE" sz="1400" b="0" i="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108000" indent="-108000" algn="l" defTabSz="457200" rtl="0" eaLnBrk="1" latinLnBrk="0" hangingPunct="1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de-DE" sz="1400" b="0" i="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252000" indent="-144000" algn="l" defTabSz="457200" rtl="0" eaLnBrk="1" latinLnBrk="0" hangingPunct="1"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0" indent="0" algn="l" defTabSz="457200" rtl="0" eaLnBrk="1" latinLnBrk="0" hangingPunct="1">
              <a:spcBef>
                <a:spcPts val="300"/>
              </a:spcBef>
              <a:buFontTx/>
              <a:buNone/>
              <a:defRPr sz="2000" b="1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0" indent="0" algn="l" defTabSz="457200" rtl="0" eaLnBrk="1" latinLnBrk="0" hangingPunct="1">
              <a:spcBef>
                <a:spcPts val="250"/>
              </a:spcBef>
              <a:buFontTx/>
              <a:buNone/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493" indent="-285493" defTabSz="456789">
              <a:buClr>
                <a:srgbClr val="A1A1A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Une </a:t>
            </a:r>
            <a:r>
              <a:rPr lang="fr-FR" b="1" dirty="0">
                <a:solidFill>
                  <a:srgbClr val="000000"/>
                </a:solidFill>
              </a:rPr>
              <a:t>apparence professionnelle </a:t>
            </a:r>
            <a:r>
              <a:rPr lang="fr-FR" dirty="0">
                <a:solidFill>
                  <a:srgbClr val="000000"/>
                </a:solidFill>
              </a:rPr>
              <a:t>et </a:t>
            </a:r>
            <a:r>
              <a:rPr lang="fr-FR" b="1" dirty="0">
                <a:solidFill>
                  <a:srgbClr val="000000"/>
                </a:solidFill>
              </a:rPr>
              <a:t>premium</a:t>
            </a:r>
          </a:p>
          <a:p>
            <a:pPr marL="285493" indent="-285493" defTabSz="456789">
              <a:buClr>
                <a:srgbClr val="A1A1A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Une </a:t>
            </a:r>
            <a:r>
              <a:rPr lang="fr-FR" b="1" dirty="0">
                <a:solidFill>
                  <a:srgbClr val="000000"/>
                </a:solidFill>
              </a:rPr>
              <a:t>facilité de gestion des stocks</a:t>
            </a:r>
          </a:p>
          <a:p>
            <a:pPr marL="285493" indent="-285493" defTabSz="456789">
              <a:buClr>
                <a:srgbClr val="A1A1A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Une </a:t>
            </a:r>
            <a:r>
              <a:rPr lang="fr-FR" b="1" dirty="0">
                <a:solidFill>
                  <a:srgbClr val="000000"/>
                </a:solidFill>
              </a:rPr>
              <a:t>mise à disposition simplifiée </a:t>
            </a:r>
            <a:r>
              <a:rPr lang="fr-FR" dirty="0">
                <a:solidFill>
                  <a:srgbClr val="000000"/>
                </a:solidFill>
              </a:rPr>
              <a:t>pour vos clients </a:t>
            </a:r>
          </a:p>
          <a:p>
            <a:pPr marL="264874" defTabSz="456789">
              <a:buClr>
                <a:srgbClr val="A1A1A1"/>
              </a:buClr>
              <a:buSzPct val="120000"/>
            </a:pPr>
            <a:endParaRPr lang="fr-FR" sz="300" dirty="0">
              <a:solidFill>
                <a:srgbClr val="000000"/>
              </a:solidFill>
            </a:endParaRPr>
          </a:p>
          <a:p>
            <a:pPr marL="537679" indent="-272804" defTabSz="456789">
              <a:buClr>
                <a:srgbClr val="A1A1A1"/>
              </a:buClr>
              <a:buSzPct val="120000"/>
              <a:buFont typeface="Courier New" panose="02070309020205020404" pitchFamily="49" charset="0"/>
              <a:buChar char="o"/>
            </a:pPr>
            <a:r>
              <a:rPr lang="fr-FR" sz="1100" dirty="0">
                <a:solidFill>
                  <a:srgbClr val="000000"/>
                </a:solidFill>
              </a:rPr>
              <a:t>Organisation verticale des diamètres </a:t>
            </a:r>
          </a:p>
          <a:p>
            <a:pPr marL="537679" indent="-272804" defTabSz="456789">
              <a:buClr>
                <a:srgbClr val="A1A1A1"/>
              </a:buClr>
              <a:buSzPct val="120000"/>
              <a:buFont typeface="Courier New" panose="02070309020205020404" pitchFamily="49" charset="0"/>
              <a:buChar char="o"/>
            </a:pPr>
            <a:r>
              <a:rPr lang="fr-FR" sz="1100" dirty="0">
                <a:solidFill>
                  <a:srgbClr val="000000"/>
                </a:solidFill>
              </a:rPr>
              <a:t>Les plus fortes rotations à hauteur d’homme</a:t>
            </a:r>
          </a:p>
          <a:p>
            <a:pPr marL="264874" defTabSz="456789">
              <a:buClr>
                <a:srgbClr val="A1A1A1"/>
              </a:buClr>
              <a:buSzPct val="120000"/>
            </a:pPr>
            <a:endParaRPr lang="fr-FR" sz="100" dirty="0">
              <a:solidFill>
                <a:srgbClr val="000000"/>
              </a:solidFill>
            </a:endParaRPr>
          </a:p>
          <a:p>
            <a:pPr marL="285493" indent="-285493" defTabSz="456789">
              <a:buClr>
                <a:srgbClr val="A1A1A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Des </a:t>
            </a:r>
            <a:r>
              <a:rPr lang="fr-FR" b="1" dirty="0">
                <a:solidFill>
                  <a:srgbClr val="000000"/>
                </a:solidFill>
              </a:rPr>
              <a:t>stop-rayons visibles </a:t>
            </a:r>
            <a:r>
              <a:rPr lang="fr-FR" dirty="0">
                <a:solidFill>
                  <a:srgbClr val="000000"/>
                </a:solidFill>
              </a:rPr>
              <a:t>et </a:t>
            </a:r>
            <a:r>
              <a:rPr lang="fr-FR" b="1" dirty="0">
                <a:solidFill>
                  <a:srgbClr val="000000"/>
                </a:solidFill>
              </a:rPr>
              <a:t>informatifs</a:t>
            </a:r>
          </a:p>
          <a:p>
            <a:pPr marL="285493" indent="-285493" defTabSz="456789">
              <a:buClr>
                <a:srgbClr val="A1A1A1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000000"/>
              </a:solidFill>
            </a:endParaRPr>
          </a:p>
          <a:p>
            <a:pPr defTabSz="456789">
              <a:buClr>
                <a:srgbClr val="A1A1A1"/>
              </a:buClr>
            </a:pP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597336" y="4120713"/>
            <a:ext cx="7969616" cy="4489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algn="just" defTabSz="456789"/>
            <a:r>
              <a:rPr lang="fr-FR" sz="1599" b="1" dirty="0">
                <a:solidFill>
                  <a:srgbClr val="000000"/>
                </a:solidFill>
              </a:rPr>
              <a:t>Pour une OPTIMISATION DES VENTES</a:t>
            </a:r>
          </a:p>
        </p:txBody>
      </p:sp>
    </p:spTree>
    <p:extLst>
      <p:ext uri="{BB962C8B-B14F-4D97-AF65-F5344CB8AC3E}">
        <p14:creationId xmlns:p14="http://schemas.microsoft.com/office/powerpoint/2010/main" val="18861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6000" y="285486"/>
            <a:ext cx="7994650" cy="827908"/>
          </a:xfrm>
        </p:spPr>
        <p:txBody>
          <a:bodyPr/>
          <a:lstStyle/>
          <a:p>
            <a:r>
              <a:rPr lang="fr-FR" dirty="0" smtClean="0"/>
              <a:t>En perspective…</a:t>
            </a:r>
            <a:endParaRPr lang="fr-FR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744569" y="4690426"/>
            <a:ext cx="709027" cy="179833"/>
          </a:xfrm>
          <a:prstGeom prst="rect">
            <a:avLst/>
          </a:prstGeom>
        </p:spPr>
        <p:txBody>
          <a:bodyPr/>
          <a:lstStyle/>
          <a:p>
            <a:pPr algn="ctr" defTabSz="456789"/>
            <a:fld id="{4DBF21D7-624A-4050-BBB1-4810F0E46F48}" type="datetime1">
              <a:rPr lang="fr-FR">
                <a:solidFill>
                  <a:srgbClr val="FFFFFF"/>
                </a:solidFill>
              </a:rPr>
              <a:pPr algn="ctr" defTabSz="456789"/>
              <a:t>25/04/2019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4"/>
          <p:cNvSpPr txBox="1">
            <a:spLocks/>
          </p:cNvSpPr>
          <p:nvPr/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fld id="{B4804F3F-37EE-48E1-9DA5-90CD20DDF41D}" type="slidenum">
              <a:rPr lang="de-DE" smtClean="0">
                <a:solidFill>
                  <a:srgbClr val="FFFFFF"/>
                </a:solidFill>
              </a:rPr>
              <a:pPr defTabSz="456789"/>
              <a:t>33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4294967295"/>
          </p:nvPr>
        </p:nvSpPr>
        <p:spPr>
          <a:xfrm>
            <a:off x="1967520" y="4690426"/>
            <a:ext cx="3796468" cy="179833"/>
          </a:xfrm>
          <a:prstGeom prst="rect">
            <a:avLst/>
          </a:prstGeom>
        </p:spPr>
        <p:txBody>
          <a:bodyPr/>
          <a:lstStyle/>
          <a:p>
            <a:pPr defTabSz="456789"/>
            <a:r>
              <a:rPr lang="en-US">
                <a:solidFill>
                  <a:srgbClr val="FFFFFF"/>
                </a:solidFill>
              </a:rPr>
              <a:t>Merchandising 2016</a:t>
            </a:r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/>
          <a:srcRect t="1" b="1111"/>
          <a:stretch/>
        </p:blipFill>
        <p:spPr>
          <a:xfrm>
            <a:off x="578373" y="1"/>
            <a:ext cx="7986859" cy="5138742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79" y="949399"/>
            <a:ext cx="1309376" cy="3289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4"/>
          <a:srcRect r="-4489" b="4292"/>
          <a:stretch/>
        </p:blipFill>
        <p:spPr>
          <a:xfrm>
            <a:off x="4648130" y="1362401"/>
            <a:ext cx="473710" cy="3047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-4489" b="4292"/>
          <a:stretch/>
        </p:blipFill>
        <p:spPr>
          <a:xfrm>
            <a:off x="5790072" y="1484966"/>
            <a:ext cx="393448" cy="2530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4"/>
          <a:srcRect r="-4489" b="4292"/>
          <a:stretch/>
        </p:blipFill>
        <p:spPr>
          <a:xfrm>
            <a:off x="6655029" y="1620549"/>
            <a:ext cx="336865" cy="2166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4" b="98693" l="8434" r="93173">
                        <a14:foregroundMark x1="57028" y1="15196" x2="57028" y2="15196"/>
                        <a14:foregroundMark x1="48996" y1="14706" x2="48996" y2="14706"/>
                        <a14:foregroundMark x1="40562" y1="14542" x2="40562" y2="14542"/>
                        <a14:foregroundMark x1="64257" y1="15850" x2="64257" y2="15850"/>
                        <a14:foregroundMark x1="70683" y1="15850" x2="70683" y2="15850"/>
                        <a14:foregroundMark x1="65060" y1="17974" x2="65060" y2="17974"/>
                        <a14:foregroundMark x1="49398" y1="16830" x2="49398" y2="16830"/>
                        <a14:foregroundMark x1="69880" y1="17320" x2="69880" y2="17320"/>
                        <a14:foregroundMark x1="71888" y1="18464" x2="71888" y2="18464"/>
                        <a14:foregroundMark x1="66265" y1="7680" x2="66265" y2="7680"/>
                        <a14:foregroundMark x1="61044" y1="7190" x2="61044" y2="7190"/>
                        <a14:foregroundMark x1="58635" y1="8170" x2="58635" y2="8170"/>
                        <a14:foregroundMark x1="62249" y1="9967" x2="62249" y2="9967"/>
                        <a14:foregroundMark x1="49398" y1="7353" x2="49398" y2="7353"/>
                        <a14:foregroundMark x1="39759" y1="16830" x2="39759" y2="16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2692" y="1673296"/>
            <a:ext cx="1300726" cy="3196964"/>
          </a:xfrm>
          <a:prstGeom prst="rect">
            <a:avLst/>
          </a:prstGeom>
        </p:spPr>
      </p:pic>
      <p:sp>
        <p:nvSpPr>
          <p:cNvPr id="12" name="Figura a mano libera 17"/>
          <p:cNvSpPr/>
          <p:nvPr/>
        </p:nvSpPr>
        <p:spPr>
          <a:xfrm>
            <a:off x="4488188" y="360394"/>
            <a:ext cx="771073" cy="787836"/>
          </a:xfrm>
          <a:custGeom>
            <a:avLst/>
            <a:gdLst>
              <a:gd name="connsiteX0" fmla="*/ 0 w 771787"/>
              <a:gd name="connsiteY0" fmla="*/ 0 h 788565"/>
              <a:gd name="connsiteX1" fmla="*/ 8389 w 771787"/>
              <a:gd name="connsiteY1" fmla="*/ 721453 h 788565"/>
              <a:gd name="connsiteX2" fmla="*/ 771787 w 771787"/>
              <a:gd name="connsiteY2" fmla="*/ 788565 h 788565"/>
              <a:gd name="connsiteX3" fmla="*/ 771787 w 771787"/>
              <a:gd name="connsiteY3" fmla="*/ 167779 h 788565"/>
              <a:gd name="connsiteX4" fmla="*/ 0 w 771787"/>
              <a:gd name="connsiteY4" fmla="*/ 0 h 7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787" h="788565">
                <a:moveTo>
                  <a:pt x="0" y="0"/>
                </a:moveTo>
                <a:cubicBezTo>
                  <a:pt x="2796" y="240484"/>
                  <a:pt x="5593" y="480969"/>
                  <a:pt x="8389" y="721453"/>
                </a:cubicBezTo>
                <a:lnTo>
                  <a:pt x="771787" y="788565"/>
                </a:lnTo>
                <a:lnTo>
                  <a:pt x="771787" y="16777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6789"/>
            <a:endParaRPr lang="en-US" sz="1399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741" y="578565"/>
            <a:ext cx="784520" cy="49478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305112" y="1091387"/>
            <a:ext cx="1376219" cy="27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789"/>
            <a:r>
              <a:rPr lang="fr-FR" sz="1199" b="1" dirty="0">
                <a:solidFill>
                  <a:srgbClr val="FFFFFF">
                    <a:lumMod val="95000"/>
                  </a:srgbClr>
                </a:solidFill>
                <a:latin typeface="Arial"/>
              </a:rPr>
              <a:t>Stop-Rayons</a:t>
            </a:r>
          </a:p>
        </p:txBody>
      </p:sp>
      <p:cxnSp>
        <p:nvCxnSpPr>
          <p:cNvPr id="15" name="Connecteur en angle 14"/>
          <p:cNvCxnSpPr>
            <a:stCxn id="14" idx="1"/>
            <a:endCxn id="10" idx="0"/>
          </p:cNvCxnSpPr>
          <p:nvPr/>
        </p:nvCxnSpPr>
        <p:spPr>
          <a:xfrm rot="10800000" flipV="1">
            <a:off x="6823461" y="1229759"/>
            <a:ext cx="481650" cy="390790"/>
          </a:xfrm>
          <a:prstGeom prst="bentConnector2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97928" y="1609674"/>
            <a:ext cx="1014833" cy="46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789"/>
            <a:r>
              <a:rPr lang="fr-FR" sz="1199" b="1" dirty="0">
                <a:solidFill>
                  <a:srgbClr val="FFFFFF">
                    <a:lumMod val="95000"/>
                  </a:srgbClr>
                </a:solidFill>
                <a:latin typeface="Arial"/>
              </a:rPr>
              <a:t>Tête de gondole</a:t>
            </a:r>
          </a:p>
        </p:txBody>
      </p:sp>
      <p:cxnSp>
        <p:nvCxnSpPr>
          <p:cNvPr id="17" name="Connecteur en angle 16"/>
          <p:cNvCxnSpPr>
            <a:endCxn id="16" idx="3"/>
          </p:cNvCxnSpPr>
          <p:nvPr/>
        </p:nvCxnSpPr>
        <p:spPr>
          <a:xfrm rot="10800000">
            <a:off x="1612763" y="1840295"/>
            <a:ext cx="510634" cy="292117"/>
          </a:xfrm>
          <a:prstGeom prst="bentConnector3">
            <a:avLst>
              <a:gd name="adj1" fmla="val 50000"/>
            </a:avLst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30850" y="340699"/>
            <a:ext cx="1295130" cy="27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789"/>
            <a:r>
              <a:rPr lang="fr-FR" sz="1199" b="1" dirty="0">
                <a:solidFill>
                  <a:srgbClr val="FFFFFF">
                    <a:lumMod val="95000"/>
                  </a:srgbClr>
                </a:solidFill>
                <a:latin typeface="Arial"/>
              </a:rPr>
              <a:t>Panneau haut</a:t>
            </a:r>
          </a:p>
        </p:txBody>
      </p:sp>
      <p:cxnSp>
        <p:nvCxnSpPr>
          <p:cNvPr id="19" name="Connecteur en angle 18"/>
          <p:cNvCxnSpPr>
            <a:endCxn id="18" idx="3"/>
          </p:cNvCxnSpPr>
          <p:nvPr/>
        </p:nvCxnSpPr>
        <p:spPr>
          <a:xfrm rot="10800000" flipV="1">
            <a:off x="1925979" y="340699"/>
            <a:ext cx="1090356" cy="138372"/>
          </a:xfrm>
          <a:prstGeom prst="bentConnector3">
            <a:avLst>
              <a:gd name="adj1" fmla="val 50000"/>
            </a:avLst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49443" y="4593517"/>
            <a:ext cx="1376219" cy="27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789"/>
            <a:r>
              <a:rPr lang="fr-FR" sz="1199" b="1" dirty="0">
                <a:solidFill>
                  <a:srgbClr val="000000"/>
                </a:solidFill>
                <a:latin typeface="Arial"/>
              </a:rPr>
              <a:t>Stickers sol</a:t>
            </a:r>
          </a:p>
        </p:txBody>
      </p:sp>
      <p:cxnSp>
        <p:nvCxnSpPr>
          <p:cNvPr id="21" name="Connecteur en angle 20"/>
          <p:cNvCxnSpPr>
            <a:stCxn id="20" idx="3"/>
          </p:cNvCxnSpPr>
          <p:nvPr/>
        </p:nvCxnSpPr>
        <p:spPr>
          <a:xfrm>
            <a:off x="2225662" y="4731889"/>
            <a:ext cx="2262526" cy="273154"/>
          </a:xfrm>
          <a:prstGeom prst="bentConnector3">
            <a:avLst>
              <a:gd name="adj1" fmla="val 50000"/>
            </a:avLst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rot="120000">
            <a:off x="3404677" y="1638805"/>
            <a:ext cx="1316717" cy="739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arallélogramme 22"/>
          <p:cNvSpPr/>
          <p:nvPr/>
        </p:nvSpPr>
        <p:spPr>
          <a:xfrm rot="9520230" flipH="1">
            <a:off x="3776743" y="4220714"/>
            <a:ext cx="3837684" cy="528611"/>
          </a:xfrm>
          <a:prstGeom prst="parallelogram">
            <a:avLst>
              <a:gd name="adj" fmla="val 127318"/>
            </a:avLst>
          </a:prstGeom>
          <a:gradFill flip="none" rotWithShape="1">
            <a:gsLst>
              <a:gs pos="0">
                <a:srgbClr val="B4B4B4">
                  <a:tint val="66000"/>
                  <a:satMod val="160000"/>
                </a:srgbClr>
              </a:gs>
              <a:gs pos="50000">
                <a:srgbClr val="B4B4B4">
                  <a:tint val="44500"/>
                  <a:satMod val="160000"/>
                </a:srgbClr>
              </a:gs>
              <a:gs pos="100000">
                <a:srgbClr val="B4B4B4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 rot="21431903">
            <a:off x="3401208" y="2213604"/>
            <a:ext cx="1320326" cy="737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 rot="21431903">
            <a:off x="5124401" y="2160945"/>
            <a:ext cx="698484" cy="543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 rot="21057150">
            <a:off x="5134831" y="2621693"/>
            <a:ext cx="698484" cy="543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ectangle 26"/>
          <p:cNvSpPr/>
          <p:nvPr/>
        </p:nvSpPr>
        <p:spPr>
          <a:xfrm rot="20880075">
            <a:off x="5131941" y="3086661"/>
            <a:ext cx="698484" cy="543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 rot="20622002">
            <a:off x="5096407" y="3549718"/>
            <a:ext cx="760097" cy="5687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>
          <a:xfrm rot="21255074">
            <a:off x="3410691" y="2796602"/>
            <a:ext cx="1320326" cy="737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 rot="20928954">
            <a:off x="3426002" y="3369311"/>
            <a:ext cx="1320326" cy="737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>
          <a:xfrm rot="20750191">
            <a:off x="3407791" y="3925541"/>
            <a:ext cx="1320326" cy="737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29965" y="1681891"/>
            <a:ext cx="698484" cy="543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ectangle 32"/>
          <p:cNvSpPr/>
          <p:nvPr/>
        </p:nvSpPr>
        <p:spPr>
          <a:xfrm rot="21233242">
            <a:off x="6208791" y="2303790"/>
            <a:ext cx="484731" cy="45677"/>
          </a:xfrm>
          <a:prstGeom prst="rect">
            <a:avLst/>
          </a:prstGeom>
          <a:solidFill>
            <a:srgbClr val="F041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Rectangle 33"/>
          <p:cNvSpPr/>
          <p:nvPr/>
        </p:nvSpPr>
        <p:spPr>
          <a:xfrm rot="21050855">
            <a:off x="6189016" y="2684580"/>
            <a:ext cx="511449" cy="62464"/>
          </a:xfrm>
          <a:prstGeom prst="rect">
            <a:avLst/>
          </a:prstGeom>
          <a:solidFill>
            <a:srgbClr val="F041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Rectangle 34"/>
          <p:cNvSpPr/>
          <p:nvPr/>
        </p:nvSpPr>
        <p:spPr>
          <a:xfrm rot="20661193">
            <a:off x="6189017" y="3096757"/>
            <a:ext cx="511449" cy="62464"/>
          </a:xfrm>
          <a:prstGeom prst="rect">
            <a:avLst/>
          </a:prstGeom>
          <a:solidFill>
            <a:srgbClr val="F041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Rectangle 35"/>
          <p:cNvSpPr/>
          <p:nvPr/>
        </p:nvSpPr>
        <p:spPr>
          <a:xfrm rot="20513932">
            <a:off x="6185891" y="3503129"/>
            <a:ext cx="531142" cy="56027"/>
          </a:xfrm>
          <a:prstGeom prst="rect">
            <a:avLst/>
          </a:prstGeom>
          <a:solidFill>
            <a:srgbClr val="F041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93549" y="1893304"/>
            <a:ext cx="531142" cy="56027"/>
          </a:xfrm>
          <a:prstGeom prst="rect">
            <a:avLst/>
          </a:prstGeom>
          <a:solidFill>
            <a:srgbClr val="F041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26486">
            <a:off x="4098599" y="4361584"/>
            <a:ext cx="1923985" cy="673163"/>
          </a:xfrm>
          <a:prstGeom prst="rect">
            <a:avLst/>
          </a:prstGeom>
          <a:scene3d>
            <a:camera prst="orthographicFront">
              <a:rot lat="2022661" lon="3475188" rev="920924"/>
            </a:camera>
            <a:lightRig rig="threePt" dir="t"/>
          </a:scene3d>
          <a:sp3d z="6350"/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28230">
            <a:off x="5663878" y="3820424"/>
            <a:ext cx="1754110" cy="598531"/>
          </a:xfrm>
          <a:prstGeom prst="rect">
            <a:avLst/>
          </a:prstGeom>
          <a:scene3d>
            <a:camera prst="orthographicFront">
              <a:rot lat="1650780" lon="3712072" rev="1028655"/>
            </a:camera>
            <a:lightRig rig="threePt" dir="t"/>
          </a:scene3d>
          <a:sp3d z="6350"/>
        </p:spPr>
      </p:pic>
    </p:spTree>
    <p:extLst>
      <p:ext uri="{BB962C8B-B14F-4D97-AF65-F5344CB8AC3E}">
        <p14:creationId xmlns:p14="http://schemas.microsoft.com/office/powerpoint/2010/main" val="17044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6000" y="285486"/>
            <a:ext cx="7994650" cy="827908"/>
          </a:xfrm>
        </p:spPr>
        <p:txBody>
          <a:bodyPr/>
          <a:lstStyle/>
          <a:p>
            <a:r>
              <a:rPr lang="fr-FR" dirty="0" smtClean="0"/>
              <a:t>Des outils adaptés et modulables</a:t>
            </a:r>
            <a:endParaRPr lang="fr-FR" dirty="0"/>
          </a:p>
        </p:txBody>
      </p:sp>
      <p:sp>
        <p:nvSpPr>
          <p:cNvPr id="4" name="Espace réservé du numéro de diapositive 4"/>
          <p:cNvSpPr txBox="1">
            <a:spLocks/>
          </p:cNvSpPr>
          <p:nvPr/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fld id="{B4804F3F-37EE-48E1-9DA5-90CD20DDF41D}" type="slidenum">
              <a:rPr lang="de-DE" smtClean="0">
                <a:solidFill>
                  <a:srgbClr val="FFFFFF"/>
                </a:solidFill>
              </a:rPr>
              <a:pPr defTabSz="456789"/>
              <a:t>34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705" y="4016832"/>
            <a:ext cx="3560255" cy="349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b="1" dirty="0">
                <a:solidFill>
                  <a:srgbClr val="0062C8"/>
                </a:solidFill>
                <a:latin typeface="Acumin Pro" panose="020B0504020202020204" pitchFamily="34" charset="0"/>
              </a:rPr>
              <a:t>STOP RAYONS 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20 x 150 </a:t>
            </a:r>
            <a:r>
              <a:rPr lang="en-US" sz="899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cm </a:t>
            </a:r>
            <a:r>
              <a:rPr lang="en-US" sz="899" b="1" dirty="0">
                <a:solidFill>
                  <a:srgbClr val="0062C8"/>
                </a:solidFill>
                <a:latin typeface="Acumin Pro" panose="020B0504020202020204" pitchFamily="34" charset="0"/>
              </a:rPr>
              <a:t>Ref. 1095150</a:t>
            </a:r>
          </a:p>
          <a:p>
            <a:pPr marL="90406" defTabSz="456789"/>
            <a:r>
              <a:rPr lang="en-US" sz="899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et 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fixations </a:t>
            </a:r>
            <a:r>
              <a:rPr lang="en-US" sz="899" b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Ref. 1095151</a:t>
            </a:r>
            <a:endParaRPr lang="en-US" sz="899" b="1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 rotWithShape="1">
          <a:blip r:embed="rId2"/>
          <a:srcRect t="722" b="388"/>
          <a:stretch/>
        </p:blipFill>
        <p:spPr>
          <a:xfrm>
            <a:off x="577172" y="1329239"/>
            <a:ext cx="3891163" cy="24838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3"/>
          <a:srcRect b="1112"/>
          <a:stretch/>
        </p:blipFill>
        <p:spPr>
          <a:xfrm>
            <a:off x="4681162" y="1340274"/>
            <a:ext cx="3885789" cy="24728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TextBox 4"/>
          <p:cNvSpPr txBox="1"/>
          <p:nvPr/>
        </p:nvSpPr>
        <p:spPr>
          <a:xfrm>
            <a:off x="4753170" y="4011910"/>
            <a:ext cx="2915174" cy="349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b="1" dirty="0">
                <a:solidFill>
                  <a:srgbClr val="0062C8"/>
                </a:solidFill>
                <a:latin typeface="Acumin Pro" panose="020B0504020202020204" pitchFamily="34" charset="0"/>
              </a:rPr>
              <a:t>PANNEAU HAUT </a:t>
            </a:r>
            <a:r>
              <a:rPr lang="en-US" sz="899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150 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x 50 </a:t>
            </a:r>
            <a:r>
              <a:rPr lang="en-US" sz="899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cm </a:t>
            </a:r>
            <a:r>
              <a:rPr lang="en-US" sz="899" b="1" dirty="0" err="1" smtClean="0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99" b="1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899" b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1095153</a:t>
            </a:r>
            <a:r>
              <a:rPr lang="en-US" sz="899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 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et fixation </a:t>
            </a:r>
            <a:r>
              <a:rPr lang="en-US" sz="899" b="1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99" b="1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899" b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1095154</a:t>
            </a:r>
            <a:endParaRPr lang="en-US" sz="899" b="1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0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6000" y="285486"/>
            <a:ext cx="7994650" cy="827908"/>
          </a:xfrm>
        </p:spPr>
        <p:txBody>
          <a:bodyPr/>
          <a:lstStyle/>
          <a:p>
            <a:r>
              <a:rPr lang="fr-FR" dirty="0"/>
              <a:t>Des outils adaptés et modulables</a:t>
            </a:r>
          </a:p>
        </p:txBody>
      </p:sp>
      <p:sp>
        <p:nvSpPr>
          <p:cNvPr id="4" name="Espace réservé du numéro de diapositive 5"/>
          <p:cNvSpPr txBox="1">
            <a:spLocks/>
          </p:cNvSpPr>
          <p:nvPr/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fld id="{B4804F3F-37EE-48E1-9DA5-90CD20DDF41D}" type="slidenum">
              <a:rPr lang="de-DE" smtClean="0">
                <a:solidFill>
                  <a:srgbClr val="FFFFFF"/>
                </a:solidFill>
              </a:rPr>
              <a:pPr defTabSz="456789"/>
              <a:t>35</a:t>
            </a:fld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5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193" y="763518"/>
            <a:ext cx="926864" cy="552970"/>
          </a:xfrm>
          <a:prstGeom prst="rect">
            <a:avLst/>
          </a:prstGeom>
        </p:spPr>
      </p:pic>
      <p:pic>
        <p:nvPicPr>
          <p:cNvPr id="6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0" y="1388927"/>
            <a:ext cx="925777" cy="555254"/>
          </a:xfrm>
          <a:prstGeom prst="rect">
            <a:avLst/>
          </a:prstGeom>
        </p:spPr>
      </p:pic>
      <p:pic>
        <p:nvPicPr>
          <p:cNvPr id="7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367" y="2016620"/>
            <a:ext cx="925777" cy="574885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570256" y="3079728"/>
            <a:ext cx="2476191" cy="349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b="1" dirty="0">
                <a:solidFill>
                  <a:srgbClr val="0062C8"/>
                </a:solidFill>
                <a:latin typeface="Acumin Pro" panose="020B0504020202020204" pitchFamily="34" charset="0"/>
              </a:rPr>
              <a:t>TÊTE DE GONDOLE 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et fixation 40 x 100 cm </a:t>
            </a:r>
            <a:r>
              <a:rPr lang="en-US" sz="899" b="1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99" b="1" dirty="0">
                <a:solidFill>
                  <a:srgbClr val="0062C8"/>
                </a:solidFill>
                <a:latin typeface="Acumin Pro" panose="020B0504020202020204" pitchFamily="34" charset="0"/>
              </a:rPr>
              <a:t>. 1095155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6223741" y="4165625"/>
            <a:ext cx="1233882" cy="3186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Etiquettes </a:t>
            </a:r>
          </a:p>
          <a:p>
            <a:pPr marL="90406" defTabSz="456789"/>
            <a:r>
              <a:rPr lang="en-US" sz="699" i="1" dirty="0">
                <a:solidFill>
                  <a:srgbClr val="0062C8"/>
                </a:solidFill>
                <a:latin typeface="Acumin Pro" panose="020B0504020202020204" pitchFamily="34" charset="0"/>
              </a:rPr>
              <a:t>par </a:t>
            </a:r>
            <a:r>
              <a:rPr lang="en-US" sz="699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diamètres</a:t>
            </a:r>
            <a:r>
              <a:rPr lang="en-US" sz="699" i="1" dirty="0">
                <a:solidFill>
                  <a:srgbClr val="0062C8"/>
                </a:solidFill>
                <a:latin typeface="Acumin Pro" panose="020B0504020202020204" pitchFamily="34" charset="0"/>
              </a:rPr>
              <a:t> et </a:t>
            </a:r>
            <a:r>
              <a:rPr lang="en-US" sz="699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couleurs</a:t>
            </a:r>
            <a:endParaRPr lang="en-US" sz="699" i="1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5"/>
          <a:srcRect l="-1" t="1" r="940" b="1111"/>
          <a:stretch/>
        </p:blipFill>
        <p:spPr>
          <a:xfrm>
            <a:off x="570257" y="964014"/>
            <a:ext cx="3082563" cy="19842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1" name="TextBox 4"/>
          <p:cNvSpPr txBox="1"/>
          <p:nvPr/>
        </p:nvSpPr>
        <p:spPr>
          <a:xfrm>
            <a:off x="3995936" y="952484"/>
            <a:ext cx="3499675" cy="24113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1100" dirty="0" err="1">
                <a:solidFill>
                  <a:srgbClr val="0062C8"/>
                </a:solidFill>
                <a:latin typeface="Acumin Pro" panose="020B0504020202020204" pitchFamily="34" charset="0"/>
              </a:rPr>
              <a:t>Bandes</a:t>
            </a:r>
            <a:r>
              <a:rPr lang="en-US" sz="1100" dirty="0">
                <a:solidFill>
                  <a:srgbClr val="0062C8"/>
                </a:solidFill>
                <a:latin typeface="Acumin Pro" panose="020B0504020202020204" pitchFamily="34" charset="0"/>
              </a:rPr>
              <a:t> de rive </a:t>
            </a:r>
            <a:endParaRPr lang="en-US" sz="1100" dirty="0" smtClean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endParaRPr lang="en-US" sz="899" dirty="0" smtClean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r>
              <a:rPr lang="en-US" sz="800" b="1" dirty="0" err="1" smtClean="0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00" b="1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700" b="1" i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1095165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	</a:t>
            </a:r>
            <a:r>
              <a:rPr lang="en-US" sz="700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Bande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 de rive 16 Marron </a:t>
            </a:r>
            <a:r>
              <a:rPr lang="en-US" sz="800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00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700" i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100x5</a:t>
            </a:r>
            <a:r>
              <a:rPr lang="en-US" sz="800" dirty="0">
                <a:solidFill>
                  <a:srgbClr val="0062C8"/>
                </a:solidFill>
                <a:latin typeface="Acumin Pro" panose="020B0504020202020204" pitchFamily="34" charset="0"/>
              </a:rPr>
              <a:t> </a:t>
            </a:r>
            <a:r>
              <a:rPr lang="en-US" sz="800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cm</a:t>
            </a:r>
          </a:p>
          <a:p>
            <a:pPr marL="90406" defTabSz="456789"/>
            <a:endParaRPr lang="en-US" sz="700" i="1" dirty="0" smtClean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endParaRPr lang="en-US" sz="700" i="1" dirty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r>
              <a:rPr lang="en-US" sz="800" b="1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00" b="1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700" b="1" i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1095166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	</a:t>
            </a:r>
            <a:r>
              <a:rPr lang="en-US" sz="700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Bande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 de rive 20 Orange </a:t>
            </a:r>
            <a:r>
              <a:rPr lang="en-US" sz="700" i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100x5</a:t>
            </a:r>
            <a:r>
              <a:rPr lang="en-US" sz="800" dirty="0">
                <a:solidFill>
                  <a:srgbClr val="0062C8"/>
                </a:solidFill>
                <a:latin typeface="Acumin Pro" panose="020B0504020202020204" pitchFamily="34" charset="0"/>
              </a:rPr>
              <a:t> </a:t>
            </a:r>
            <a:r>
              <a:rPr lang="en-US" sz="800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cm</a:t>
            </a:r>
          </a:p>
          <a:p>
            <a:pPr marL="90406" defTabSz="456789"/>
            <a:endParaRPr lang="en-US" sz="700" i="1" dirty="0" smtClean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endParaRPr lang="en-US" sz="700" i="1" dirty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r>
              <a:rPr lang="en-US" sz="800" b="1" dirty="0" err="1" smtClean="0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00" b="1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700" b="1" i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1095167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	</a:t>
            </a:r>
            <a:r>
              <a:rPr lang="en-US" sz="700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Bande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 de rive 25 Rouge </a:t>
            </a:r>
            <a:r>
              <a:rPr lang="en-US" sz="700" i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100x5</a:t>
            </a:r>
            <a:r>
              <a:rPr lang="en-US" sz="800" dirty="0">
                <a:solidFill>
                  <a:srgbClr val="0062C8"/>
                </a:solidFill>
                <a:latin typeface="Acumin Pro" panose="020B0504020202020204" pitchFamily="34" charset="0"/>
              </a:rPr>
              <a:t> </a:t>
            </a:r>
            <a:r>
              <a:rPr lang="en-US" sz="800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cm</a:t>
            </a:r>
          </a:p>
          <a:p>
            <a:pPr marL="90406" defTabSz="456789"/>
            <a:endParaRPr lang="en-US" sz="700" i="1" dirty="0" smtClean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endParaRPr lang="en-US" sz="700" i="1" dirty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r>
              <a:rPr lang="en-US" sz="800" b="1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00" b="1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700" b="1" i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1095168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	</a:t>
            </a:r>
            <a:r>
              <a:rPr lang="en-US" sz="700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Bande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 de rive 32 </a:t>
            </a:r>
            <a:r>
              <a:rPr lang="en-US" sz="700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vert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 </a:t>
            </a:r>
            <a:r>
              <a:rPr lang="en-US" sz="700" i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100x5</a:t>
            </a:r>
            <a:r>
              <a:rPr lang="en-US" sz="800" dirty="0">
                <a:solidFill>
                  <a:srgbClr val="0062C8"/>
                </a:solidFill>
                <a:latin typeface="Acumin Pro" panose="020B0504020202020204" pitchFamily="34" charset="0"/>
              </a:rPr>
              <a:t> </a:t>
            </a:r>
            <a:r>
              <a:rPr lang="en-US" sz="800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cm</a:t>
            </a:r>
          </a:p>
          <a:p>
            <a:pPr marL="90406" defTabSz="456789"/>
            <a:endParaRPr lang="en-US" sz="700" i="1" dirty="0" smtClean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endParaRPr lang="en-US" sz="700" i="1" dirty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r>
              <a:rPr lang="en-US" sz="800" b="1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00" b="1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700" b="1" i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1095169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	</a:t>
            </a:r>
            <a:r>
              <a:rPr lang="en-US" sz="700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Bande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 de rive 40 bleu </a:t>
            </a:r>
            <a:r>
              <a:rPr lang="en-US" sz="700" i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100x5</a:t>
            </a:r>
            <a:r>
              <a:rPr lang="en-US" sz="800" dirty="0">
                <a:solidFill>
                  <a:srgbClr val="0062C8"/>
                </a:solidFill>
                <a:latin typeface="Acumin Pro" panose="020B0504020202020204" pitchFamily="34" charset="0"/>
              </a:rPr>
              <a:t> </a:t>
            </a:r>
            <a:r>
              <a:rPr lang="en-US" sz="800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cm</a:t>
            </a:r>
          </a:p>
          <a:p>
            <a:pPr marL="90406" defTabSz="456789"/>
            <a:endParaRPr lang="en-US" sz="700" i="1" dirty="0" smtClean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endParaRPr lang="en-US" sz="700" b="1" i="1" dirty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r>
              <a:rPr lang="en-US" sz="800" b="1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00" b="1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700" b="1" i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1095170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	</a:t>
            </a:r>
            <a:r>
              <a:rPr lang="en-US" sz="700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Bande</a:t>
            </a:r>
            <a:r>
              <a:rPr lang="en-US" sz="700" i="1" dirty="0">
                <a:solidFill>
                  <a:srgbClr val="0062C8"/>
                </a:solidFill>
                <a:latin typeface="Acumin Pro" panose="020B0504020202020204" pitchFamily="34" charset="0"/>
              </a:rPr>
              <a:t> de rive 50 beige </a:t>
            </a:r>
            <a:r>
              <a:rPr lang="en-US" sz="700" i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100x5</a:t>
            </a:r>
            <a:r>
              <a:rPr lang="en-US" sz="800" dirty="0">
                <a:solidFill>
                  <a:srgbClr val="0062C8"/>
                </a:solidFill>
                <a:latin typeface="Acumin Pro" panose="020B0504020202020204" pitchFamily="34" charset="0"/>
              </a:rPr>
              <a:t> </a:t>
            </a:r>
            <a:r>
              <a:rPr lang="en-US" sz="800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cm</a:t>
            </a:r>
          </a:p>
          <a:p>
            <a:pPr marL="90406" defTabSz="456789"/>
            <a:endParaRPr lang="en-US" sz="699" i="1" dirty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endParaRPr lang="en-US" sz="699" i="1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2649787" y="4143163"/>
            <a:ext cx="1410906" cy="349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b="1" dirty="0">
                <a:solidFill>
                  <a:srgbClr val="0062C8"/>
                </a:solidFill>
                <a:latin typeface="Acumin Pro" panose="020B0504020202020204" pitchFamily="34" charset="0"/>
              </a:rPr>
              <a:t>Sticker sol 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– </a:t>
            </a:r>
            <a:r>
              <a:rPr lang="en-US" sz="899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50 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x 100 cm</a:t>
            </a:r>
          </a:p>
          <a:p>
            <a:pPr marL="90406" defTabSz="456789"/>
            <a:r>
              <a:rPr lang="en-US" sz="899" b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réf.1095160</a:t>
            </a:r>
            <a:endParaRPr lang="en-US" sz="899" b="1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344" y="2644312"/>
            <a:ext cx="930713" cy="59357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6" y="3494698"/>
            <a:ext cx="2000632" cy="99939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67" y="3290692"/>
            <a:ext cx="924690" cy="58918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67" y="3919328"/>
            <a:ext cx="936390" cy="59663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02552" y="1419797"/>
            <a:ext cx="3286446" cy="133464"/>
          </a:xfrm>
          <a:prstGeom prst="rect">
            <a:avLst/>
          </a:prstGeom>
          <a:solidFill>
            <a:srgbClr val="B469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803" y="1419797"/>
            <a:ext cx="223708" cy="133464"/>
          </a:xfrm>
          <a:prstGeom prst="rect">
            <a:avLst/>
          </a:prstGeom>
        </p:spPr>
      </p:pic>
      <p:pic>
        <p:nvPicPr>
          <p:cNvPr id="19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875" y="1418339"/>
            <a:ext cx="223708" cy="133464"/>
          </a:xfrm>
          <a:prstGeom prst="rect">
            <a:avLst/>
          </a:prstGeom>
        </p:spPr>
      </p:pic>
      <p:pic>
        <p:nvPicPr>
          <p:cNvPr id="20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432" y="1418518"/>
            <a:ext cx="223708" cy="133464"/>
          </a:xfrm>
          <a:prstGeom prst="rect">
            <a:avLst/>
          </a:prstGeom>
        </p:spPr>
      </p:pic>
      <p:pic>
        <p:nvPicPr>
          <p:cNvPr id="21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208" y="1418339"/>
            <a:ext cx="223708" cy="13346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102551" y="1786440"/>
            <a:ext cx="3286446" cy="133464"/>
          </a:xfrm>
          <a:prstGeom prst="rect">
            <a:avLst/>
          </a:prstGeom>
          <a:solidFill>
            <a:srgbClr val="F57B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2552" y="2110426"/>
            <a:ext cx="3286446" cy="133464"/>
          </a:xfrm>
          <a:prstGeom prst="rect">
            <a:avLst/>
          </a:prstGeom>
          <a:solidFill>
            <a:srgbClr val="F041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02552" y="2426451"/>
            <a:ext cx="3286446" cy="133464"/>
          </a:xfrm>
          <a:prstGeom prst="rect">
            <a:avLst/>
          </a:prstGeom>
          <a:solidFill>
            <a:srgbClr val="97D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02552" y="2786491"/>
            <a:ext cx="3286446" cy="133464"/>
          </a:xfrm>
          <a:prstGeom prst="rect">
            <a:avLst/>
          </a:prstGeom>
          <a:solidFill>
            <a:srgbClr val="4D7A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02552" y="3149589"/>
            <a:ext cx="3286446" cy="133464"/>
          </a:xfrm>
          <a:prstGeom prst="rect">
            <a:avLst/>
          </a:prstGeom>
          <a:solidFill>
            <a:srgbClr val="CCA3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7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803" y="1784982"/>
            <a:ext cx="223708" cy="134174"/>
          </a:xfrm>
          <a:prstGeom prst="rect">
            <a:avLst/>
          </a:prstGeom>
        </p:spPr>
      </p:pic>
      <p:pic>
        <p:nvPicPr>
          <p:cNvPr id="2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875" y="1788221"/>
            <a:ext cx="223708" cy="134174"/>
          </a:xfrm>
          <a:prstGeom prst="rect">
            <a:avLst/>
          </a:prstGeom>
        </p:spPr>
      </p:pic>
      <p:pic>
        <p:nvPicPr>
          <p:cNvPr id="29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432" y="1786079"/>
            <a:ext cx="223708" cy="134174"/>
          </a:xfrm>
          <a:prstGeom prst="rect">
            <a:avLst/>
          </a:prstGeom>
        </p:spPr>
      </p:pic>
      <p:pic>
        <p:nvPicPr>
          <p:cNvPr id="30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207" y="1784958"/>
            <a:ext cx="223708" cy="134174"/>
          </a:xfrm>
          <a:prstGeom prst="rect">
            <a:avLst/>
          </a:prstGeom>
        </p:spPr>
      </p:pic>
      <p:pic>
        <p:nvPicPr>
          <p:cNvPr id="31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804" y="2114730"/>
            <a:ext cx="207997" cy="129161"/>
          </a:xfrm>
          <a:prstGeom prst="rect">
            <a:avLst/>
          </a:prstGeom>
        </p:spPr>
      </p:pic>
      <p:pic>
        <p:nvPicPr>
          <p:cNvPr id="32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919" y="2116896"/>
            <a:ext cx="207997" cy="129161"/>
          </a:xfrm>
          <a:prstGeom prst="rect">
            <a:avLst/>
          </a:prstGeom>
        </p:spPr>
      </p:pic>
      <p:pic>
        <p:nvPicPr>
          <p:cNvPr id="33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886" y="2114535"/>
            <a:ext cx="207997" cy="129161"/>
          </a:xfrm>
          <a:prstGeom prst="rect">
            <a:avLst/>
          </a:prstGeom>
        </p:spPr>
      </p:pic>
      <p:pic>
        <p:nvPicPr>
          <p:cNvPr id="34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918" y="2114535"/>
            <a:ext cx="207997" cy="12916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804" y="2426452"/>
            <a:ext cx="209270" cy="133464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5919" y="2429509"/>
            <a:ext cx="209270" cy="133464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650" y="2426451"/>
            <a:ext cx="209270" cy="133464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1854" y="2429509"/>
            <a:ext cx="209270" cy="133464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04" y="2786491"/>
            <a:ext cx="209270" cy="133341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19" y="2787679"/>
            <a:ext cx="209270" cy="133341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70" y="2789900"/>
            <a:ext cx="209270" cy="133341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97" y="2788103"/>
            <a:ext cx="209270" cy="13334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03" y="3146531"/>
            <a:ext cx="214266" cy="136523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875" y="3149939"/>
            <a:ext cx="214265" cy="136523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56" y="3149589"/>
            <a:ext cx="214265" cy="136523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18" y="3149589"/>
            <a:ext cx="214265" cy="136523"/>
          </a:xfrm>
          <a:prstGeom prst="rect">
            <a:avLst/>
          </a:prstGeom>
        </p:spPr>
      </p:pic>
      <p:sp>
        <p:nvSpPr>
          <p:cNvPr id="47" name="TextBox 4"/>
          <p:cNvSpPr txBox="1"/>
          <p:nvPr/>
        </p:nvSpPr>
        <p:spPr>
          <a:xfrm>
            <a:off x="4334867" y="4150251"/>
            <a:ext cx="1614700" cy="349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b="1" dirty="0">
                <a:solidFill>
                  <a:srgbClr val="0062C8"/>
                </a:solidFill>
                <a:latin typeface="Acumin Pro" panose="020B0504020202020204" pitchFamily="34" charset="0"/>
              </a:rPr>
              <a:t>Sticker </a:t>
            </a:r>
            <a:r>
              <a:rPr lang="en-US" sz="899" b="1" dirty="0" err="1" smtClean="0">
                <a:solidFill>
                  <a:srgbClr val="0062C8"/>
                </a:solidFill>
                <a:latin typeface="Acumin Pro" panose="020B0504020202020204" pitchFamily="34" charset="0"/>
              </a:rPr>
              <a:t>porte</a:t>
            </a:r>
            <a:r>
              <a:rPr lang="en-US" sz="899" b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 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– </a:t>
            </a:r>
            <a:r>
              <a:rPr lang="en-US" sz="899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750 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x </a:t>
            </a:r>
            <a:r>
              <a:rPr lang="en-US" sz="899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750 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cm</a:t>
            </a:r>
          </a:p>
          <a:p>
            <a:pPr marL="90406" defTabSz="456789"/>
            <a:r>
              <a:rPr lang="en-US" sz="899" b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réf.1095160</a:t>
            </a:r>
            <a:endParaRPr lang="en-US" sz="899" b="1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9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6000" y="285486"/>
            <a:ext cx="7994650" cy="827908"/>
          </a:xfrm>
        </p:spPr>
        <p:txBody>
          <a:bodyPr/>
          <a:lstStyle/>
          <a:p>
            <a:r>
              <a:rPr lang="fr-FR" dirty="0"/>
              <a:t>Des outils adaptés et modulables</a:t>
            </a:r>
          </a:p>
        </p:txBody>
      </p:sp>
      <p:sp>
        <p:nvSpPr>
          <p:cNvPr id="4" name="Espace réservé du numéro de diapositive 5"/>
          <p:cNvSpPr txBox="1">
            <a:spLocks/>
          </p:cNvSpPr>
          <p:nvPr/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fld id="{B4804F3F-37EE-48E1-9DA5-90CD20DDF41D}" type="slidenum">
              <a:rPr lang="de-DE" smtClean="0">
                <a:solidFill>
                  <a:srgbClr val="FFFFFF"/>
                </a:solidFill>
              </a:rPr>
              <a:pPr defTabSz="456789"/>
              <a:t>36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96" y="4095973"/>
            <a:ext cx="3128208" cy="3804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1000" b="1" dirty="0">
                <a:solidFill>
                  <a:srgbClr val="0062C8"/>
                </a:solidFill>
                <a:latin typeface="Acumin Pro" panose="020B0504020202020204" pitchFamily="34" charset="0"/>
              </a:rPr>
              <a:t>AFFICHAGE SUR PIED </a:t>
            </a:r>
            <a:r>
              <a:rPr lang="en-US" sz="1000" dirty="0">
                <a:solidFill>
                  <a:srgbClr val="0062C8"/>
                </a:solidFill>
                <a:latin typeface="Acumin Pro" panose="020B0504020202020204" pitchFamily="34" charset="0"/>
              </a:rPr>
              <a:t>grand format 40 x 100 cm</a:t>
            </a:r>
          </a:p>
          <a:p>
            <a:pPr marL="90406" defTabSz="456789"/>
            <a:r>
              <a:rPr lang="en-US" sz="1000" b="1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1000" b="1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1000" b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1095155</a:t>
            </a:r>
            <a:endParaRPr lang="en-US" sz="1000" b="1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74" y="963400"/>
            <a:ext cx="3835071" cy="301477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TextBox 4"/>
          <p:cNvSpPr txBox="1"/>
          <p:nvPr/>
        </p:nvSpPr>
        <p:spPr>
          <a:xfrm>
            <a:off x="6083222" y="1004885"/>
            <a:ext cx="944104" cy="3804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1000" b="1" dirty="0">
                <a:solidFill>
                  <a:srgbClr val="0062C8"/>
                </a:solidFill>
                <a:latin typeface="Acumin Pro" panose="020B0504020202020204" pitchFamily="34" charset="0"/>
              </a:rPr>
              <a:t>Poster A3</a:t>
            </a:r>
          </a:p>
          <a:p>
            <a:pPr marL="90406" defTabSz="456789"/>
            <a:r>
              <a:rPr lang="en-US" sz="1000" b="1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1000" b="1" dirty="0">
                <a:solidFill>
                  <a:srgbClr val="0062C8"/>
                </a:solidFill>
                <a:latin typeface="Acumin Pro" panose="020B0504020202020204" pitchFamily="34" charset="0"/>
              </a:rPr>
              <a:t>. 1095161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5451280" y="3182255"/>
            <a:ext cx="1470236" cy="5343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1000" b="1" dirty="0">
                <a:solidFill>
                  <a:srgbClr val="0062C8"/>
                </a:solidFill>
                <a:latin typeface="Acumin Pro" panose="020B0504020202020204" pitchFamily="34" charset="0"/>
              </a:rPr>
              <a:t>Porte brochure metal </a:t>
            </a:r>
            <a:r>
              <a:rPr lang="en-US" sz="1000" dirty="0">
                <a:solidFill>
                  <a:srgbClr val="0062C8"/>
                </a:solidFill>
                <a:latin typeface="Acumin Pro" panose="020B0504020202020204" pitchFamily="34" charset="0"/>
              </a:rPr>
              <a:t>26x30x16</a:t>
            </a:r>
          </a:p>
          <a:p>
            <a:pPr marL="90406" defTabSz="456789"/>
            <a:r>
              <a:rPr lang="en-US" sz="1000" b="1" dirty="0" err="1" smtClean="0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1000" b="1" dirty="0" smtClean="0">
                <a:solidFill>
                  <a:srgbClr val="0062C8"/>
                </a:solidFill>
                <a:latin typeface="Acumin Pro" panose="020B0504020202020204" pitchFamily="34" charset="0"/>
              </a:rPr>
              <a:t>	1095158</a:t>
            </a:r>
            <a:endParaRPr lang="en-US" sz="1000" b="1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868" y="1007889"/>
            <a:ext cx="1236240" cy="195093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4"/>
          <a:srcRect l="6189" t="5967" r="8114" b="4109"/>
          <a:stretch/>
        </p:blipFill>
        <p:spPr>
          <a:xfrm>
            <a:off x="7189946" y="3040636"/>
            <a:ext cx="1227162" cy="15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3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Une offre adaptée grâce à nos Packs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 defTabSz="456789"/>
            <a:fld id="{21D00292-DBCD-4D98-848A-82C12325AE05}" type="datetime1">
              <a:rPr lang="fr-FR">
                <a:solidFill>
                  <a:srgbClr val="FFFFFF"/>
                </a:solidFill>
              </a:rPr>
              <a:pPr algn="ctr" defTabSz="456789"/>
              <a:t>25/04/2019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789"/>
            <a:fld id="{B4804F3F-37EE-48E1-9DA5-90CD20DDF41D}" type="slidenum">
              <a:rPr lang="de-DE">
                <a:solidFill>
                  <a:srgbClr val="FFFFFF"/>
                </a:solidFill>
              </a:rPr>
              <a:pPr defTabSz="456789"/>
              <a:t>37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7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28408" y="1158287"/>
            <a:ext cx="1575396" cy="417181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3398" y="2271658"/>
            <a:ext cx="2793664" cy="42585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431" y="1706538"/>
            <a:ext cx="2792630" cy="42274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0872" y="1159741"/>
            <a:ext cx="2796189" cy="419439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76000" y="285486"/>
            <a:ext cx="7994650" cy="827908"/>
          </a:xfrm>
        </p:spPr>
        <p:txBody>
          <a:bodyPr/>
          <a:lstStyle/>
          <a:p>
            <a:r>
              <a:rPr lang="fr-FR" dirty="0" smtClean="0"/>
              <a:t>Le Pack Essentiel – </a:t>
            </a:r>
            <a:r>
              <a:rPr lang="fr-FR" dirty="0" smtClean="0">
                <a:latin typeface="Acumin Pro SemiCondensed ExtLt" panose="020B0306020202020204" pitchFamily="34" charset="0"/>
              </a:rPr>
              <a:t>Du 16 au 25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73308" y="1148479"/>
            <a:ext cx="6753944" cy="9"/>
          </a:xfrm>
          <a:prstGeom prst="straightConnector1">
            <a:avLst/>
          </a:prstGeom>
          <a:ln>
            <a:solidFill>
              <a:srgbClr val="0062C8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84432" y="894198"/>
            <a:ext cx="6715362" cy="23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789"/>
            <a:r>
              <a:rPr lang="fr-FR" sz="899" dirty="0">
                <a:solidFill>
                  <a:srgbClr val="0062C8"/>
                </a:solidFill>
                <a:latin typeface="Arial"/>
              </a:rPr>
              <a:t>2 mètres minimum</a:t>
            </a:r>
            <a:endParaRPr lang="fr-FR" sz="599" i="1" dirty="0">
              <a:solidFill>
                <a:srgbClr val="0062C8"/>
              </a:solidFill>
              <a:latin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12989" y="4128192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B46928"/>
                </a:solidFill>
                <a:latin typeface="Arial"/>
              </a:rPr>
              <a:t>Ø 16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19878" y="4103352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F0414E"/>
                </a:solidFill>
                <a:latin typeface="Arial"/>
              </a:rPr>
              <a:t>Ø 25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092463" y="4128303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F57B32"/>
                </a:solidFill>
                <a:latin typeface="Arial"/>
              </a:rPr>
              <a:t>Ø 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0872" y="1573135"/>
            <a:ext cx="2798974" cy="1397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</a:p>
        </p:txBody>
      </p:sp>
      <p:pic>
        <p:nvPicPr>
          <p:cNvPr id="13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98" y="4048413"/>
            <a:ext cx="731312" cy="436303"/>
          </a:xfrm>
          <a:prstGeom prst="rect">
            <a:avLst/>
          </a:prstGeom>
        </p:spPr>
      </p:pic>
      <p:pic>
        <p:nvPicPr>
          <p:cNvPr id="14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418" y="4044245"/>
            <a:ext cx="725046" cy="434861"/>
          </a:xfrm>
          <a:prstGeom prst="rect">
            <a:avLst/>
          </a:prstGeom>
        </p:spPr>
      </p:pic>
      <p:pic>
        <p:nvPicPr>
          <p:cNvPr id="15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934" y="4048413"/>
            <a:ext cx="688944" cy="4278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0871" y="2125855"/>
            <a:ext cx="2798975" cy="1481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0872" y="2697534"/>
            <a:ext cx="2796190" cy="14242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872" y="3261610"/>
            <a:ext cx="2798974" cy="1427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0872" y="3828047"/>
            <a:ext cx="2791213" cy="1427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79845" y="1573136"/>
            <a:ext cx="2353780" cy="139731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79845" y="2125619"/>
            <a:ext cx="2351012" cy="148895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77061" y="2697764"/>
            <a:ext cx="2351603" cy="142196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79845" y="3260964"/>
            <a:ext cx="2348818" cy="143400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72084" y="3828047"/>
            <a:ext cx="2356580" cy="140545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33626" y="1573136"/>
            <a:ext cx="1570177" cy="139731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30856" y="2125618"/>
            <a:ext cx="1572947" cy="146943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28664" y="2697764"/>
            <a:ext cx="1575140" cy="141586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28663" y="3258736"/>
            <a:ext cx="1575139" cy="145629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28664" y="3828047"/>
            <a:ext cx="1575216" cy="140545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4098" y="1266537"/>
            <a:ext cx="1010744" cy="17701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15562" y="1272680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11314" y="1443555"/>
            <a:ext cx="1010744" cy="1390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12777" y="1411760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742177" y="1845467"/>
            <a:ext cx="534069" cy="1423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1070515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19256" y="1853808"/>
            <a:ext cx="1987929" cy="1340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1091728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39392" y="1981946"/>
            <a:ext cx="534069" cy="1397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  <a:endParaRPr lang="fr-FR" sz="799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6472" y="1987835"/>
            <a:ext cx="1987929" cy="1325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07527" y="2417914"/>
            <a:ext cx="546913" cy="1364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1070644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0872" y="2550515"/>
            <a:ext cx="403411" cy="1295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06322" y="2666720"/>
            <a:ext cx="572063" cy="19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RAC. FIL.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09229" y="2428315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106445" y="2560915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70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864638" y="241791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861854" y="255051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41288" y="2670347"/>
            <a:ext cx="357459" cy="199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80616" y="2823096"/>
            <a:ext cx="2796446" cy="44110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83398" y="3403900"/>
            <a:ext cx="2788687" cy="424147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48" name="Connecteur droit 47"/>
          <p:cNvCxnSpPr/>
          <p:nvPr/>
        </p:nvCxnSpPr>
        <p:spPr>
          <a:xfrm>
            <a:off x="2639874" y="12109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2639874" y="176247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1021350" y="233626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2922659" y="233539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1846719" y="290261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1214959" y="290002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1826828" y="12109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591796" y="1279154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1070708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89012" y="1418234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57" name="Connecteur droit 56"/>
          <p:cNvCxnSpPr/>
          <p:nvPr/>
        </p:nvCxnSpPr>
        <p:spPr>
          <a:xfrm>
            <a:off x="1835006" y="176247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952934" y="1848901"/>
            <a:ext cx="534069" cy="142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1070502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950150" y="1987835"/>
            <a:ext cx="534069" cy="13569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  <a:endParaRPr lang="fr-FR" sz="799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80097" y="299081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1070523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77312" y="312341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830600" y="2425411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1070560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827816" y="2554343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70</a:t>
            </a:r>
          </a:p>
        </p:txBody>
      </p:sp>
      <p:cxnSp>
        <p:nvCxnSpPr>
          <p:cNvPr id="64" name="Connecteur droit 63"/>
          <p:cNvCxnSpPr/>
          <p:nvPr/>
        </p:nvCxnSpPr>
        <p:spPr>
          <a:xfrm>
            <a:off x="1747434" y="233539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2483561" y="290067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1176405" y="29904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173620" y="31230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849839" y="29904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1070539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847055" y="31230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cxnSp>
        <p:nvCxnSpPr>
          <p:cNvPr id="70" name="Connecteur droit 69"/>
          <p:cNvCxnSpPr/>
          <p:nvPr/>
        </p:nvCxnSpPr>
        <p:spPr>
          <a:xfrm>
            <a:off x="2465378" y="233539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2414051" y="24165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411267" y="253813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73" name="Connecteur droit 72"/>
          <p:cNvCxnSpPr/>
          <p:nvPr/>
        </p:nvCxnSpPr>
        <p:spPr>
          <a:xfrm>
            <a:off x="2926197" y="290240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2899176" y="297623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896392" y="31088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448589" y="29765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445805" y="31091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78" name="Connecteur droit 77"/>
          <p:cNvCxnSpPr/>
          <p:nvPr/>
        </p:nvCxnSpPr>
        <p:spPr>
          <a:xfrm>
            <a:off x="2056076" y="346888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>
            <a:off x="1284745" y="3466286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580097" y="356183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1064207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77312" y="369443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82" name="Connecteur droit 81"/>
          <p:cNvCxnSpPr/>
          <p:nvPr/>
        </p:nvCxnSpPr>
        <p:spPr>
          <a:xfrm>
            <a:off x="2936060" y="346931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1322319" y="3561419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1070621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319535" y="3694019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074850" y="3562814"/>
            <a:ext cx="835099" cy="132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1070639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072066" y="3695414"/>
            <a:ext cx="835099" cy="132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889949" y="354832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1013729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887164" y="368092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83397" y="3238764"/>
            <a:ext cx="279644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16338" y="2666690"/>
            <a:ext cx="72587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83397" y="3800260"/>
            <a:ext cx="279644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ACCESSOIRES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377062" y="1158288"/>
            <a:ext cx="2351602" cy="417181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377060" y="1712866"/>
            <a:ext cx="2353797" cy="425929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377076" y="2272561"/>
            <a:ext cx="2353781" cy="425202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3377076" y="2839350"/>
            <a:ext cx="2351588" cy="421615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372084" y="3404364"/>
            <a:ext cx="2356580" cy="424154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97" name="Connecteur droit 96"/>
          <p:cNvCxnSpPr/>
          <p:nvPr/>
        </p:nvCxnSpPr>
        <p:spPr>
          <a:xfrm>
            <a:off x="3834964" y="121112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/>
          <p:cNvCxnSpPr/>
          <p:nvPr/>
        </p:nvCxnSpPr>
        <p:spPr>
          <a:xfrm>
            <a:off x="4304067" y="121112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4777932" y="1213499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>
            <a:off x="5260072" y="121290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3323713" y="1290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320929" y="1422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3782219" y="12934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779435" y="14260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4258862" y="12923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256078" y="14249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4743906" y="1290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741122" y="1422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5231330" y="1290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5228545" y="1422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3377077" y="1543694"/>
            <a:ext cx="2342381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12" name="Connecteur droit 111"/>
          <p:cNvCxnSpPr/>
          <p:nvPr/>
        </p:nvCxnSpPr>
        <p:spPr>
          <a:xfrm>
            <a:off x="3834964" y="176321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4304067" y="176321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4777932" y="176559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5260072" y="176321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3323713" y="184223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3320929" y="19748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3782219" y="184554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3779435" y="19781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4258862" y="184446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4256078" y="197706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4743906" y="184223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4741122" y="19748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5231330" y="184223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5228545" y="19748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26" name="Connecteur droit 125"/>
          <p:cNvCxnSpPr/>
          <p:nvPr/>
        </p:nvCxnSpPr>
        <p:spPr>
          <a:xfrm>
            <a:off x="3839558" y="233669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4308661" y="2336691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>
            <a:off x="4782526" y="2339069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/>
        </p:nvCxnSpPr>
        <p:spPr>
          <a:xfrm>
            <a:off x="5264666" y="233669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3328307" y="241571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3325522" y="254831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3786813" y="241902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3784029" y="25516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263456" y="241793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4260671" y="25505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4748500" y="241571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4745715" y="254831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5235923" y="241571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233139" y="254831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40" name="Connecteur droit 139"/>
          <p:cNvCxnSpPr/>
          <p:nvPr/>
        </p:nvCxnSpPr>
        <p:spPr>
          <a:xfrm>
            <a:off x="3839558" y="290031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/>
          <p:cNvCxnSpPr/>
          <p:nvPr/>
        </p:nvCxnSpPr>
        <p:spPr>
          <a:xfrm>
            <a:off x="4308661" y="2900313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>
            <a:off x="4782526" y="2902692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/>
        </p:nvCxnSpPr>
        <p:spPr>
          <a:xfrm>
            <a:off x="5264666" y="290031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3328307" y="29793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1070640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3325522" y="31119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3786813" y="298264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3784029" y="311524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4263456" y="298156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4260671" y="311416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748500" y="29793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4745715" y="31119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5235923" y="29793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233139" y="31119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54" name="Connecteur droit 153"/>
          <p:cNvCxnSpPr/>
          <p:nvPr/>
        </p:nvCxnSpPr>
        <p:spPr>
          <a:xfrm>
            <a:off x="3978179" y="346650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/>
          <p:cNvCxnSpPr/>
          <p:nvPr/>
        </p:nvCxnSpPr>
        <p:spPr>
          <a:xfrm>
            <a:off x="4606682" y="3466501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/>
          <p:cNvCxnSpPr/>
          <p:nvPr/>
        </p:nvCxnSpPr>
        <p:spPr>
          <a:xfrm>
            <a:off x="5266363" y="3468879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Rectangle 156"/>
          <p:cNvSpPr/>
          <p:nvPr/>
        </p:nvSpPr>
        <p:spPr>
          <a:xfrm>
            <a:off x="3395166" y="354552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92381" y="367812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4004031" y="354883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4001247" y="368143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4669662" y="35477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666877" y="36803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239648" y="354552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1013734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5236864" y="367812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3379526" y="2103053"/>
            <a:ext cx="455438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836985" y="2100784"/>
            <a:ext cx="940947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4780856" y="2099241"/>
            <a:ext cx="945022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FIL.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3374869" y="2668610"/>
            <a:ext cx="1407658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4782526" y="2678652"/>
            <a:ext cx="943353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3377078" y="3198344"/>
            <a:ext cx="464107" cy="2764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ACCES.</a:t>
            </a:r>
            <a:endParaRPr lang="fr-FR" sz="1798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3846625" y="3239964"/>
            <a:ext cx="1879254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3374868" y="3807559"/>
            <a:ext cx="2355990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ACCESSOIRES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73" name="Connecteur droit 172"/>
          <p:cNvCxnSpPr/>
          <p:nvPr/>
        </p:nvCxnSpPr>
        <p:spPr>
          <a:xfrm>
            <a:off x="6130952" y="121303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>
            <a:off x="6527440" y="121108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/>
          <p:cNvCxnSpPr/>
          <p:nvPr/>
        </p:nvCxnSpPr>
        <p:spPr>
          <a:xfrm>
            <a:off x="6931144" y="121049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Rectangle 175"/>
          <p:cNvSpPr/>
          <p:nvPr/>
        </p:nvSpPr>
        <p:spPr>
          <a:xfrm>
            <a:off x="5635886" y="12910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5633102" y="14236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6050039" y="128995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6047254" y="142255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6454739" y="128772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6451955" y="142032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6838416" y="12964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6850114" y="142032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5730934" y="1713571"/>
            <a:ext cx="1572946" cy="412932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5730934" y="2273386"/>
            <a:ext cx="1572946" cy="424378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5728408" y="2837650"/>
            <a:ext cx="1575394" cy="42108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5729631" y="3403825"/>
            <a:ext cx="1572946" cy="424692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188" name="Connecteur droit 187"/>
          <p:cNvCxnSpPr/>
          <p:nvPr/>
        </p:nvCxnSpPr>
        <p:spPr>
          <a:xfrm>
            <a:off x="6130952" y="2335632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/>
          <p:cNvCxnSpPr/>
          <p:nvPr/>
        </p:nvCxnSpPr>
        <p:spPr>
          <a:xfrm>
            <a:off x="6527440" y="233368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/>
          <p:cNvCxnSpPr/>
          <p:nvPr/>
        </p:nvCxnSpPr>
        <p:spPr>
          <a:xfrm>
            <a:off x="6931144" y="233308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Rectangle 190"/>
          <p:cNvSpPr/>
          <p:nvPr/>
        </p:nvSpPr>
        <p:spPr>
          <a:xfrm>
            <a:off x="5635886" y="241363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5633102" y="25462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6050039" y="241255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6047254" y="25451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6454739" y="241032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6451955" y="25429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6849922" y="241032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6850114" y="25429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199" name="Connecteur droit 198"/>
          <p:cNvCxnSpPr/>
          <p:nvPr/>
        </p:nvCxnSpPr>
        <p:spPr>
          <a:xfrm>
            <a:off x="6246383" y="1764952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/>
          <p:cNvCxnSpPr/>
          <p:nvPr/>
        </p:nvCxnSpPr>
        <p:spPr>
          <a:xfrm>
            <a:off x="6794416" y="176300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Rectangle 200"/>
          <p:cNvSpPr/>
          <p:nvPr/>
        </p:nvSpPr>
        <p:spPr>
          <a:xfrm>
            <a:off x="5708025" y="184295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5705241" y="197555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03" name="Rectangle 202"/>
          <p:cNvSpPr/>
          <p:nvPr/>
        </p:nvSpPr>
        <p:spPr>
          <a:xfrm>
            <a:off x="6239078" y="18418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6236293" y="19744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6769343" y="183964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1064123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6766558" y="197224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207" name="Connecteur droit 206"/>
          <p:cNvCxnSpPr/>
          <p:nvPr/>
        </p:nvCxnSpPr>
        <p:spPr>
          <a:xfrm>
            <a:off x="6267955" y="2899412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/>
          <p:cNvCxnSpPr/>
          <p:nvPr/>
        </p:nvCxnSpPr>
        <p:spPr>
          <a:xfrm>
            <a:off x="6625480" y="289746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/>
          <p:cNvCxnSpPr/>
          <p:nvPr/>
        </p:nvCxnSpPr>
        <p:spPr>
          <a:xfrm>
            <a:off x="6968567" y="289686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Rectangle 209"/>
          <p:cNvSpPr/>
          <p:nvPr/>
        </p:nvSpPr>
        <p:spPr>
          <a:xfrm>
            <a:off x="5712279" y="297741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5709495" y="311001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45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6165396" y="297633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6162611" y="310893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6522468" y="297410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6519684" y="31067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6870026" y="297410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6870218" y="31067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18" name="Connecteur droit 217"/>
          <p:cNvCxnSpPr/>
          <p:nvPr/>
        </p:nvCxnSpPr>
        <p:spPr>
          <a:xfrm>
            <a:off x="6130445" y="346748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218"/>
          <p:cNvCxnSpPr/>
          <p:nvPr/>
        </p:nvCxnSpPr>
        <p:spPr>
          <a:xfrm>
            <a:off x="6526934" y="346553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219"/>
          <p:cNvCxnSpPr/>
          <p:nvPr/>
        </p:nvCxnSpPr>
        <p:spPr>
          <a:xfrm>
            <a:off x="6930637" y="346494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Rectangle 220"/>
          <p:cNvSpPr/>
          <p:nvPr/>
        </p:nvSpPr>
        <p:spPr>
          <a:xfrm>
            <a:off x="5635380" y="354548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5632595" y="367808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6049532" y="354440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6046748" y="367700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6454232" y="354217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6451448" y="367477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6849415" y="354217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6849607" y="367477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30" name="Espace réservé du numéro de diapositive 5"/>
          <p:cNvSpPr txBox="1">
            <a:spLocks/>
          </p:cNvSpPr>
          <p:nvPr/>
        </p:nvSpPr>
        <p:spPr>
          <a:xfrm>
            <a:off x="67741" y="4691021"/>
            <a:ext cx="746275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r>
              <a:rPr lang="de-DE" smtClean="0">
                <a:solidFill>
                  <a:srgbClr val="FFFFFF"/>
                </a:solidFill>
              </a:rPr>
              <a:t>9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31" name="Rectangle à coins arrondis 230"/>
          <p:cNvSpPr/>
          <p:nvPr/>
        </p:nvSpPr>
        <p:spPr>
          <a:xfrm rot="612111">
            <a:off x="7133300" y="200885"/>
            <a:ext cx="1662508" cy="932396"/>
          </a:xfrm>
          <a:prstGeom prst="roundRect">
            <a:avLst/>
          </a:prstGeom>
          <a:solidFill>
            <a:srgbClr val="006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1399" dirty="0">
                <a:solidFill>
                  <a:srgbClr val="FFFFFF"/>
                </a:solidFill>
                <a:latin typeface="Arial"/>
              </a:rPr>
              <a:t>Valeur Nette </a:t>
            </a:r>
          </a:p>
          <a:p>
            <a:pPr algn="ctr" defTabSz="456789"/>
            <a:r>
              <a:rPr lang="fr-FR" sz="1099" dirty="0">
                <a:solidFill>
                  <a:srgbClr val="FFFFFF"/>
                </a:solidFill>
                <a:latin typeface="Arial"/>
              </a:rPr>
              <a:t>Remise 50% </a:t>
            </a:r>
          </a:p>
          <a:p>
            <a:pPr algn="ctr" defTabSz="456789"/>
            <a:r>
              <a:rPr lang="fr-FR" sz="1798" b="1" dirty="0">
                <a:solidFill>
                  <a:srgbClr val="FFFFFF"/>
                </a:solidFill>
                <a:latin typeface="Acumin Pro Extra Light" panose="020B0304020202020204" pitchFamily="34" charset="0"/>
              </a:rPr>
              <a:t>6 060 € </a:t>
            </a:r>
            <a:r>
              <a:rPr lang="fr-FR" sz="999" dirty="0">
                <a:solidFill>
                  <a:srgbClr val="FFFFFF"/>
                </a:solidFill>
                <a:latin typeface="Acumin Pro Extra Light" panose="020B0304020202020204" pitchFamily="34" charset="0"/>
              </a:rPr>
              <a:t>HT*</a:t>
            </a:r>
            <a:endParaRPr lang="fr-FR" sz="1798" dirty="0">
              <a:solidFill>
                <a:srgbClr val="FFFFFF"/>
              </a:solidFill>
              <a:latin typeface="Acumin Pro Extra Light" panose="020B0304020202020204" pitchFamily="34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7488861" y="2272561"/>
            <a:ext cx="1329511" cy="900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2 stop rayons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2 stickers de sol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1-2 panneaux hauts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1 tête de gondole</a:t>
            </a:r>
          </a:p>
          <a:p>
            <a:pPr defTabSz="456789"/>
            <a:endParaRPr lang="fr-FR" sz="699" dirty="0">
              <a:solidFill>
                <a:srgbClr val="0062C8"/>
              </a:solidFill>
              <a:latin typeface="Acumin Pro Extra Light" panose="020B0304020202020204" pitchFamily="34" charset="0"/>
            </a:endParaRP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endParaRPr lang="fr-FR" sz="999" dirty="0">
              <a:solidFill>
                <a:srgbClr val="0062C8"/>
              </a:solidFill>
              <a:latin typeface="Acumin Pro Extra Light" panose="020B0304020202020204" pitchFamily="34" charset="0"/>
            </a:endParaRPr>
          </a:p>
        </p:txBody>
      </p:sp>
      <p:sp>
        <p:nvSpPr>
          <p:cNvPr id="233" name="ZoneTexte 232"/>
          <p:cNvSpPr txBox="1"/>
          <p:nvPr/>
        </p:nvSpPr>
        <p:spPr>
          <a:xfrm rot="16200000">
            <a:off x="8010175" y="3607309"/>
            <a:ext cx="2067882" cy="230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899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*Prix indicatif hors tubes et outillages</a:t>
            </a:r>
          </a:p>
        </p:txBody>
      </p:sp>
      <p:sp>
        <p:nvSpPr>
          <p:cNvPr id="229" name="Ellipse 228"/>
          <p:cNvSpPr/>
          <p:nvPr/>
        </p:nvSpPr>
        <p:spPr>
          <a:xfrm>
            <a:off x="1024160" y="1617803"/>
            <a:ext cx="1879438" cy="1800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 smtClean="0"/>
              <a:t>ATTENTION MAUVAISE COULEUR (remettre en marron pour diam. 16)</a:t>
            </a:r>
            <a:endParaRPr lang="fr-FR" sz="1400" dirty="0" smtClean="0"/>
          </a:p>
        </p:txBody>
      </p:sp>
    </p:spTree>
    <p:extLst>
      <p:ext uri="{BB962C8B-B14F-4D97-AF65-F5344CB8AC3E}">
        <p14:creationId xmlns:p14="http://schemas.microsoft.com/office/powerpoint/2010/main" val="184964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658" y="1708552"/>
            <a:ext cx="1617754" cy="417303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579697" y="285487"/>
            <a:ext cx="7987254" cy="488316"/>
          </a:xfrm>
        </p:spPr>
        <p:txBody>
          <a:bodyPr/>
          <a:lstStyle/>
          <a:p>
            <a:r>
              <a:rPr lang="fr-FR" dirty="0" smtClean="0"/>
              <a:t>Le Pack </a:t>
            </a:r>
            <a:r>
              <a:rPr lang="fr-FR" dirty="0"/>
              <a:t>Equilibre – </a:t>
            </a:r>
            <a:r>
              <a:rPr lang="fr-FR" dirty="0">
                <a:latin typeface="Acumin Pro SemiCondensed ExtLt" panose="020B0306020202020204" pitchFamily="34" charset="0"/>
              </a:rPr>
              <a:t>Du 16 au </a:t>
            </a:r>
            <a:r>
              <a:rPr lang="fr-FR" dirty="0" smtClean="0">
                <a:latin typeface="Acumin Pro SemiCondensed ExtLt" panose="020B0306020202020204" pitchFamily="34" charset="0"/>
              </a:rPr>
              <a:t>32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4"/>
          <p:cNvSpPr txBox="1">
            <a:spLocks/>
          </p:cNvSpPr>
          <p:nvPr/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fld id="{B4804F3F-37EE-48E1-9DA5-90CD20DDF41D}" type="slidenum">
              <a:rPr lang="de-DE" smtClean="0">
                <a:solidFill>
                  <a:srgbClr val="FFFFFF"/>
                </a:solidFill>
              </a:rPr>
              <a:pPr defTabSz="456789"/>
              <a:t>39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8994" y="1162440"/>
            <a:ext cx="1617419" cy="41135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398" y="2271658"/>
            <a:ext cx="2632153" cy="42585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4432" y="1706538"/>
            <a:ext cx="2631179" cy="42274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0873" y="1159741"/>
            <a:ext cx="2636078" cy="419439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24930" y="4128192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B46928"/>
                </a:solidFill>
                <a:latin typeface="Arial"/>
              </a:rPr>
              <a:t>Ø 16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816097" y="4103352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F0414E"/>
                </a:solidFill>
                <a:latin typeface="Arial"/>
              </a:rPr>
              <a:t>Ø 25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731234" y="4128303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F57B32"/>
                </a:solidFill>
                <a:latin typeface="Arial"/>
              </a:rPr>
              <a:t>Ø 20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0872" y="1573135"/>
            <a:ext cx="2637156" cy="1397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</a:p>
        </p:txBody>
      </p:sp>
      <p:pic>
        <p:nvPicPr>
          <p:cNvPr id="14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39" y="4048413"/>
            <a:ext cx="731312" cy="436303"/>
          </a:xfrm>
          <a:prstGeom prst="rect">
            <a:avLst/>
          </a:prstGeom>
        </p:spPr>
      </p:pic>
      <p:pic>
        <p:nvPicPr>
          <p:cNvPr id="15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273" y="4044245"/>
            <a:ext cx="725046" cy="434861"/>
          </a:xfrm>
          <a:prstGeom prst="rect">
            <a:avLst/>
          </a:prstGeom>
        </p:spPr>
      </p:pic>
      <p:pic>
        <p:nvPicPr>
          <p:cNvPr id="16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153" y="4048413"/>
            <a:ext cx="688944" cy="4278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0871" y="2125855"/>
            <a:ext cx="2637157" cy="1481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0872" y="2697534"/>
            <a:ext cx="2634533" cy="14242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0872" y="3261610"/>
            <a:ext cx="2637156" cy="1427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0873" y="3828047"/>
            <a:ext cx="2634737" cy="1427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18029" y="1573136"/>
            <a:ext cx="2350822" cy="139731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17822" y="2125618"/>
            <a:ext cx="2348272" cy="146944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12063" y="2697764"/>
            <a:ext cx="2354031" cy="141586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17630" y="3260964"/>
            <a:ext cx="2349010" cy="143400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14845" y="3828047"/>
            <a:ext cx="2349581" cy="140545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68852" y="1573136"/>
            <a:ext cx="1617562" cy="139731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66094" y="2125618"/>
            <a:ext cx="1620319" cy="146040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66094" y="2697764"/>
            <a:ext cx="1621777" cy="141586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4427" y="3260964"/>
            <a:ext cx="1623444" cy="143401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64427" y="3828047"/>
            <a:ext cx="1623444" cy="140545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49928" y="1279495"/>
            <a:ext cx="1010744" cy="17701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43540" y="1272680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1070708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47144" y="1443555"/>
            <a:ext cx="1010744" cy="1390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40755" y="1411760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95940" y="1845467"/>
            <a:ext cx="534069" cy="1423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1070515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593156" y="1981946"/>
            <a:ext cx="534069" cy="1397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60</a:t>
            </a:r>
            <a:endParaRPr lang="fr-FR" sz="799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6322" y="2666720"/>
            <a:ext cx="572063" cy="19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RAC. FIL.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92776" y="2428315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1070547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89992" y="2560915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140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709505" y="241791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706720" y="255051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341288" y="2670347"/>
            <a:ext cx="357459" cy="199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0616" y="2823096"/>
            <a:ext cx="2634773" cy="44110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9697" y="3403900"/>
            <a:ext cx="2632365" cy="424147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45" name="Connecteur droit 44"/>
          <p:cNvCxnSpPr/>
          <p:nvPr/>
        </p:nvCxnSpPr>
        <p:spPr>
          <a:xfrm>
            <a:off x="2882984" y="12109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2557396" y="176274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2761780" y="2336346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921413" y="290261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1450532" y="290002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1924563" y="12109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633249" y="1279154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1070644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630464" y="1418234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53" name="Connecteur droit 52"/>
          <p:cNvCxnSpPr/>
          <p:nvPr/>
        </p:nvCxnSpPr>
        <p:spPr>
          <a:xfrm>
            <a:off x="1924563" y="176247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941097" y="1848901"/>
            <a:ext cx="534069" cy="142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938313" y="1987835"/>
            <a:ext cx="534069" cy="13569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  <a:endParaRPr lang="fr-FR" sz="799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89265" y="299081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86480" y="312341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648434" y="2425411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645650" y="2554343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130</a:t>
            </a:r>
          </a:p>
        </p:txBody>
      </p:sp>
      <p:cxnSp>
        <p:nvCxnSpPr>
          <p:cNvPr id="60" name="Connecteur droit 59"/>
          <p:cNvCxnSpPr/>
          <p:nvPr/>
        </p:nvCxnSpPr>
        <p:spPr>
          <a:xfrm>
            <a:off x="1498237" y="233181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2466324" y="290067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1366012" y="29904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1070532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363228" y="31230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861330" y="29904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1070539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858546" y="31230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70</a:t>
            </a:r>
          </a:p>
        </p:txBody>
      </p:sp>
      <p:cxnSp>
        <p:nvCxnSpPr>
          <p:cNvPr id="66" name="Connecteur droit 65"/>
          <p:cNvCxnSpPr/>
          <p:nvPr/>
        </p:nvCxnSpPr>
        <p:spPr>
          <a:xfrm>
            <a:off x="2425158" y="233539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2310629" y="24165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307845" y="253813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69" name="Connecteur droit 68"/>
          <p:cNvCxnSpPr/>
          <p:nvPr/>
        </p:nvCxnSpPr>
        <p:spPr>
          <a:xfrm>
            <a:off x="2908960" y="290240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2795754" y="297623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792969" y="31088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414115" y="29765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1070612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411331" y="31091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74" name="Connecteur droit 73"/>
          <p:cNvCxnSpPr/>
          <p:nvPr/>
        </p:nvCxnSpPr>
        <p:spPr>
          <a:xfrm>
            <a:off x="1282411" y="3468897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>
            <a:off x="934258" y="3466286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13472" y="356183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1064207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10688" y="369443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78" name="Connecteur droit 77"/>
          <p:cNvCxnSpPr/>
          <p:nvPr/>
        </p:nvCxnSpPr>
        <p:spPr>
          <a:xfrm>
            <a:off x="1793519" y="346931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770734" y="3561419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67950" y="3694019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118624" y="3568649"/>
            <a:ext cx="835099" cy="132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1070639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115840" y="3701249"/>
            <a:ext cx="835099" cy="132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83" name="Rectangle 82"/>
          <p:cNvSpPr/>
          <p:nvPr/>
        </p:nvSpPr>
        <p:spPr>
          <a:xfrm rot="16200000">
            <a:off x="1626019" y="350764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1013729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623235" y="369545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83397" y="3238764"/>
            <a:ext cx="279644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016338" y="2666690"/>
            <a:ext cx="72587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83397" y="3800260"/>
            <a:ext cx="279644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ACCESSOIRES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215246" y="1158288"/>
            <a:ext cx="2353748" cy="413767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214843" y="1712866"/>
            <a:ext cx="2353815" cy="411286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214846" y="2272561"/>
            <a:ext cx="2351248" cy="425202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214845" y="2839350"/>
            <a:ext cx="2346570" cy="421615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212063" y="3404364"/>
            <a:ext cx="2356597" cy="424154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93" name="Connecteur droit 92"/>
          <p:cNvCxnSpPr/>
          <p:nvPr/>
        </p:nvCxnSpPr>
        <p:spPr>
          <a:xfrm>
            <a:off x="4059171" y="121112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/>
          <p:cNvCxnSpPr/>
          <p:nvPr/>
        </p:nvCxnSpPr>
        <p:spPr>
          <a:xfrm>
            <a:off x="4583488" y="121112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>
            <a:off x="5099046" y="1208857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3362191" y="1290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1070605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359407" y="1422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046583" y="12934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1070604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043798" y="14260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60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4553341" y="12923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1070504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4550557" y="14249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60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078035" y="1290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1070505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5075250" y="1422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60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3144015" y="184559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1070517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3141231" y="197819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3224818" y="1543694"/>
            <a:ext cx="2342381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7" name="Connecteur droit 106"/>
          <p:cNvCxnSpPr/>
          <p:nvPr/>
        </p:nvCxnSpPr>
        <p:spPr>
          <a:xfrm>
            <a:off x="3632511" y="176321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4077900" y="176321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4397209" y="176559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4846803" y="176321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4377071" y="24165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1070561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374286" y="25491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3358360" y="241142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1070548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3355576" y="254402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80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3915678" y="241676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1070552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3912893" y="254936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3572552" y="184223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1070516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3569767" y="19748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3959544" y="184223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3956760" y="19748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21" name="Connecteur droit 120"/>
          <p:cNvCxnSpPr/>
          <p:nvPr/>
        </p:nvCxnSpPr>
        <p:spPr>
          <a:xfrm>
            <a:off x="3988471" y="233669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>
            <a:off x="4399555" y="2331815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>
            <a:off x="4896301" y="233405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>
            <a:off x="5244499" y="233181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5137487" y="241572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5134702" y="254832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917666" y="185181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1070568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4914882" y="198441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4357217" y="184559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1070567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4354433" y="197819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792001" y="241571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4789216" y="254831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4125841" y="298768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4123057" y="312028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35" name="Connecteur droit 134"/>
          <p:cNvCxnSpPr/>
          <p:nvPr/>
        </p:nvCxnSpPr>
        <p:spPr>
          <a:xfrm>
            <a:off x="4234428" y="290031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135"/>
          <p:cNvCxnSpPr/>
          <p:nvPr/>
        </p:nvCxnSpPr>
        <p:spPr>
          <a:xfrm>
            <a:off x="5249519" y="289415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>
            <a:off x="4570034" y="2902692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/>
          <p:nvPr/>
        </p:nvCxnSpPr>
        <p:spPr>
          <a:xfrm>
            <a:off x="4911624" y="290031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Rectangle 138"/>
          <p:cNvSpPr/>
          <p:nvPr/>
        </p:nvSpPr>
        <p:spPr>
          <a:xfrm>
            <a:off x="4434550" y="355193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1070640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431766" y="36845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4016767" y="35513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4013983" y="36839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135541" y="29958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132757" y="31284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4810537" y="29942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4807753" y="31268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4461879" y="29942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4459095" y="31268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49" name="Connecteur droit 148"/>
          <p:cNvCxnSpPr/>
          <p:nvPr/>
        </p:nvCxnSpPr>
        <p:spPr>
          <a:xfrm>
            <a:off x="3642551" y="346680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/>
          <p:cNvCxnSpPr/>
          <p:nvPr/>
        </p:nvCxnSpPr>
        <p:spPr>
          <a:xfrm>
            <a:off x="4077883" y="3466369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/>
          <p:cNvCxnSpPr/>
          <p:nvPr/>
        </p:nvCxnSpPr>
        <p:spPr>
          <a:xfrm>
            <a:off x="5375116" y="3468879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Rectangle 151"/>
          <p:cNvSpPr/>
          <p:nvPr/>
        </p:nvSpPr>
        <p:spPr>
          <a:xfrm>
            <a:off x="3147537" y="35505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3144753" y="3683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3585734" y="354883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582950" y="368143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4868765" y="35477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4865981" y="36803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8" name="Rectangle 157"/>
          <p:cNvSpPr/>
          <p:nvPr/>
        </p:nvSpPr>
        <p:spPr>
          <a:xfrm rot="16200000">
            <a:off x="5197815" y="348026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1013734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195030" y="367812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4403323" y="2096973"/>
            <a:ext cx="1165336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220891" y="2099241"/>
            <a:ext cx="1178664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268194" y="2663348"/>
            <a:ext cx="1407658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3209658" y="2686931"/>
            <a:ext cx="1182918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3208428" y="3239964"/>
            <a:ext cx="2365192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3374868" y="3807559"/>
            <a:ext cx="2355990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ACCESSOIRES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66" name="Connecteur droit 165"/>
          <p:cNvCxnSpPr/>
          <p:nvPr/>
        </p:nvCxnSpPr>
        <p:spPr>
          <a:xfrm>
            <a:off x="6397395" y="121217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/>
          <p:cNvCxnSpPr/>
          <p:nvPr/>
        </p:nvCxnSpPr>
        <p:spPr>
          <a:xfrm>
            <a:off x="7040449" y="121127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/>
          <p:cNvCxnSpPr/>
          <p:nvPr/>
        </p:nvCxnSpPr>
        <p:spPr>
          <a:xfrm>
            <a:off x="6845680" y="176075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Rectangle 168"/>
          <p:cNvSpPr/>
          <p:nvPr/>
        </p:nvSpPr>
        <p:spPr>
          <a:xfrm>
            <a:off x="6080596" y="184801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1070606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6077812" y="197559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5527055" y="184323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1070607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524270" y="19758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6445324" y="129187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1070507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6442539" y="142447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45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5465739" y="128868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5477437" y="142084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5566094" y="2271659"/>
            <a:ext cx="1620319" cy="42610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5561416" y="2839960"/>
            <a:ext cx="1626456" cy="42186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5564427" y="3403825"/>
            <a:ext cx="1623444" cy="424692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180" name="Connecteur droit 179"/>
          <p:cNvCxnSpPr/>
          <p:nvPr/>
        </p:nvCxnSpPr>
        <p:spPr>
          <a:xfrm>
            <a:off x="6458962" y="2338126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/>
          <p:cNvCxnSpPr/>
          <p:nvPr/>
        </p:nvCxnSpPr>
        <p:spPr>
          <a:xfrm>
            <a:off x="6866693" y="2899678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/>
          <p:cNvCxnSpPr/>
          <p:nvPr/>
        </p:nvCxnSpPr>
        <p:spPr>
          <a:xfrm>
            <a:off x="6632066" y="233616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Rectangle 182"/>
          <p:cNvSpPr/>
          <p:nvPr/>
        </p:nvSpPr>
        <p:spPr>
          <a:xfrm>
            <a:off x="6369955" y="2983332"/>
            <a:ext cx="518720" cy="1357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1070562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380341" y="3119077"/>
            <a:ext cx="484783" cy="1357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6170863" y="355812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1070574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6168078" y="368068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87" name="Rectangle 186"/>
          <p:cNvSpPr/>
          <p:nvPr/>
        </p:nvSpPr>
        <p:spPr>
          <a:xfrm rot="16200000">
            <a:off x="6670992" y="29209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6676512" y="311169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189" name="Rectangle 188"/>
          <p:cNvSpPr/>
          <p:nvPr/>
        </p:nvSpPr>
        <p:spPr>
          <a:xfrm rot="16200000">
            <a:off x="5711491" y="292842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711683" y="31067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191" name="Connecteur droit 190"/>
          <p:cNvCxnSpPr/>
          <p:nvPr/>
        </p:nvCxnSpPr>
        <p:spPr>
          <a:xfrm>
            <a:off x="6041640" y="1764084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Rectangle 191"/>
          <p:cNvSpPr/>
          <p:nvPr/>
        </p:nvSpPr>
        <p:spPr>
          <a:xfrm rot="16200000">
            <a:off x="6485326" y="179936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6482540" y="198389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6748446" y="184104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6745662" y="197364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cxnSp>
        <p:nvCxnSpPr>
          <p:cNvPr id="196" name="Connecteur droit 195"/>
          <p:cNvCxnSpPr/>
          <p:nvPr/>
        </p:nvCxnSpPr>
        <p:spPr>
          <a:xfrm>
            <a:off x="5740596" y="2899412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/>
          <p:cNvCxnSpPr/>
          <p:nvPr/>
        </p:nvCxnSpPr>
        <p:spPr>
          <a:xfrm>
            <a:off x="5902949" y="290179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Rectangle 197"/>
          <p:cNvSpPr/>
          <p:nvPr/>
        </p:nvSpPr>
        <p:spPr>
          <a:xfrm>
            <a:off x="5737820" y="24144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1070525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5735035" y="25470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90</a:t>
            </a:r>
          </a:p>
        </p:txBody>
      </p:sp>
      <p:sp>
        <p:nvSpPr>
          <p:cNvPr id="200" name="Rectangle 199"/>
          <p:cNvSpPr/>
          <p:nvPr/>
        </p:nvSpPr>
        <p:spPr>
          <a:xfrm rot="16200000">
            <a:off x="5372058" y="29269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377578" y="311352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02" name="Rectangle 201"/>
          <p:cNvSpPr/>
          <p:nvPr/>
        </p:nvSpPr>
        <p:spPr>
          <a:xfrm rot="16200000">
            <a:off x="5545720" y="292842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5550064" y="31067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04" name="Connecteur droit 203"/>
          <p:cNvCxnSpPr/>
          <p:nvPr/>
        </p:nvCxnSpPr>
        <p:spPr>
          <a:xfrm>
            <a:off x="5729388" y="346748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/>
          <p:cNvCxnSpPr/>
          <p:nvPr/>
        </p:nvCxnSpPr>
        <p:spPr>
          <a:xfrm>
            <a:off x="5899909" y="3468613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205"/>
          <p:cNvCxnSpPr/>
          <p:nvPr/>
        </p:nvCxnSpPr>
        <p:spPr>
          <a:xfrm>
            <a:off x="7029974" y="3468017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Rectangle 206"/>
          <p:cNvSpPr/>
          <p:nvPr/>
        </p:nvSpPr>
        <p:spPr>
          <a:xfrm rot="16200000">
            <a:off x="6267036" y="236828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6268765" y="255237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5783381" y="355193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5780596" y="367623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6627963" y="3555371"/>
            <a:ext cx="477613" cy="1380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6625178" y="3687972"/>
            <a:ext cx="474020" cy="1380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290906" y="1853808"/>
            <a:ext cx="1987929" cy="1340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1091728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288122" y="1987835"/>
            <a:ext cx="1987929" cy="1325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200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1757483" y="1275642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1070603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1754698" y="1414721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cxnSp>
        <p:nvCxnSpPr>
          <p:cNvPr id="217" name="Connecteur droit 216"/>
          <p:cNvCxnSpPr/>
          <p:nvPr/>
        </p:nvCxnSpPr>
        <p:spPr>
          <a:xfrm>
            <a:off x="2421668" y="121400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3479929" y="298488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1070524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3477145" y="311748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130</a:t>
            </a:r>
          </a:p>
        </p:txBody>
      </p:sp>
      <p:cxnSp>
        <p:nvCxnSpPr>
          <p:cNvPr id="220" name="Connecteur droit 219"/>
          <p:cNvCxnSpPr/>
          <p:nvPr/>
        </p:nvCxnSpPr>
        <p:spPr>
          <a:xfrm>
            <a:off x="4498377" y="347055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220"/>
          <p:cNvCxnSpPr/>
          <p:nvPr/>
        </p:nvCxnSpPr>
        <p:spPr>
          <a:xfrm>
            <a:off x="4931431" y="346693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2" name="Rectangle 221"/>
          <p:cNvSpPr/>
          <p:nvPr/>
        </p:nvSpPr>
        <p:spPr>
          <a:xfrm>
            <a:off x="5883844" y="128877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1070508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5881059" y="142137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224" name="Rectangle 223"/>
          <p:cNvSpPr/>
          <p:nvPr/>
        </p:nvSpPr>
        <p:spPr>
          <a:xfrm rot="16200000">
            <a:off x="6842906" y="12537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6840122" y="1436529"/>
            <a:ext cx="554581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26" name="Connecteur droit 225"/>
          <p:cNvCxnSpPr/>
          <p:nvPr/>
        </p:nvCxnSpPr>
        <p:spPr>
          <a:xfrm>
            <a:off x="6677163" y="176081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7" name="Rectangle 226"/>
          <p:cNvSpPr/>
          <p:nvPr/>
        </p:nvSpPr>
        <p:spPr>
          <a:xfrm>
            <a:off x="6624530" y="242650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1070549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6621745" y="254906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</a:t>
            </a:r>
          </a:p>
        </p:txBody>
      </p:sp>
      <p:cxnSp>
        <p:nvCxnSpPr>
          <p:cNvPr id="229" name="Connecteur droit 228"/>
          <p:cNvCxnSpPr/>
          <p:nvPr/>
        </p:nvCxnSpPr>
        <p:spPr>
          <a:xfrm>
            <a:off x="6229380" y="346636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229"/>
          <p:cNvCxnSpPr/>
          <p:nvPr/>
        </p:nvCxnSpPr>
        <p:spPr>
          <a:xfrm>
            <a:off x="7028992" y="2902169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Rectangle 230"/>
          <p:cNvSpPr/>
          <p:nvPr/>
        </p:nvSpPr>
        <p:spPr>
          <a:xfrm rot="16200000">
            <a:off x="6827327" y="291715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6832849" y="311204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33" name="Connecteur droit 232"/>
          <p:cNvCxnSpPr/>
          <p:nvPr/>
        </p:nvCxnSpPr>
        <p:spPr>
          <a:xfrm>
            <a:off x="5931105" y="1210689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4" name="Rectangle 233"/>
          <p:cNvSpPr/>
          <p:nvPr/>
        </p:nvSpPr>
        <p:spPr>
          <a:xfrm rot="16200000">
            <a:off x="5867867" y="292671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1070573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5869235" y="31091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36" name="Connecteur droit 235"/>
          <p:cNvCxnSpPr/>
          <p:nvPr/>
        </p:nvCxnSpPr>
        <p:spPr>
          <a:xfrm>
            <a:off x="6065737" y="2899844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236"/>
          <p:cNvCxnSpPr/>
          <p:nvPr/>
        </p:nvCxnSpPr>
        <p:spPr>
          <a:xfrm>
            <a:off x="6234813" y="289929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Rectangle 237"/>
          <p:cNvSpPr/>
          <p:nvPr/>
        </p:nvSpPr>
        <p:spPr>
          <a:xfrm rot="16200000">
            <a:off x="6038279" y="292706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6039646" y="31094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40" name="Connecteur droit 239"/>
          <p:cNvCxnSpPr/>
          <p:nvPr/>
        </p:nvCxnSpPr>
        <p:spPr>
          <a:xfrm>
            <a:off x="6398084" y="289929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1" name="Rectangle 240"/>
          <p:cNvSpPr/>
          <p:nvPr/>
        </p:nvSpPr>
        <p:spPr>
          <a:xfrm>
            <a:off x="5564428" y="1538854"/>
            <a:ext cx="1622442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" name="Rectangle 241"/>
          <p:cNvSpPr/>
          <p:nvPr/>
        </p:nvSpPr>
        <p:spPr>
          <a:xfrm rot="16200000">
            <a:off x="5364459" y="34840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5369981" y="367477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44" name="Rectangle 243"/>
          <p:cNvSpPr/>
          <p:nvPr/>
        </p:nvSpPr>
        <p:spPr>
          <a:xfrm rot="16200000">
            <a:off x="5533027" y="348694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5538549" y="367767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46" name="Rectangle 245"/>
          <p:cNvSpPr/>
          <p:nvPr/>
        </p:nvSpPr>
        <p:spPr>
          <a:xfrm rot="16200000">
            <a:off x="6826175" y="348965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47" name="Rectangle 246"/>
          <p:cNvSpPr/>
          <p:nvPr/>
        </p:nvSpPr>
        <p:spPr>
          <a:xfrm>
            <a:off x="6827793" y="368038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48" name="Connecteur droit 247"/>
          <p:cNvCxnSpPr/>
          <p:nvPr/>
        </p:nvCxnSpPr>
        <p:spPr>
          <a:xfrm>
            <a:off x="6684934" y="3470907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9" name="Rectangle 248"/>
          <p:cNvSpPr/>
          <p:nvPr/>
        </p:nvSpPr>
        <p:spPr>
          <a:xfrm>
            <a:off x="7189642" y="1161862"/>
            <a:ext cx="1009836" cy="411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7186413" y="1572558"/>
            <a:ext cx="1012993" cy="139731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7186414" y="2124152"/>
            <a:ext cx="1011674" cy="151174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7187873" y="2697185"/>
            <a:ext cx="1009275" cy="141586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7186870" y="3260385"/>
            <a:ext cx="1010279" cy="143401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7186869" y="3827468"/>
            <a:ext cx="1009005" cy="143333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7187872" y="2272807"/>
            <a:ext cx="1010216" cy="424378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56" name="Rectangle 255"/>
          <p:cNvSpPr/>
          <p:nvPr/>
        </p:nvSpPr>
        <p:spPr>
          <a:xfrm>
            <a:off x="7187873" y="2839381"/>
            <a:ext cx="1009275" cy="419917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7186869" y="3403246"/>
            <a:ext cx="1009005" cy="424692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7186868" y="1712868"/>
            <a:ext cx="1012610" cy="411798"/>
          </a:xfrm>
          <a:prstGeom prst="rect">
            <a:avLst/>
          </a:prstGeom>
          <a:solidFill>
            <a:schemeClr val="accent1">
              <a:lumMod val="40000"/>
              <a:lumOff val="6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59" name="Connecteur droit avec flèche 258"/>
          <p:cNvCxnSpPr/>
          <p:nvPr/>
        </p:nvCxnSpPr>
        <p:spPr>
          <a:xfrm>
            <a:off x="573307" y="1156090"/>
            <a:ext cx="7626171" cy="6350"/>
          </a:xfrm>
          <a:prstGeom prst="straightConnector1">
            <a:avLst/>
          </a:prstGeom>
          <a:ln>
            <a:solidFill>
              <a:srgbClr val="0062C8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0" name="Rectangle 259"/>
          <p:cNvSpPr/>
          <p:nvPr/>
        </p:nvSpPr>
        <p:spPr>
          <a:xfrm>
            <a:off x="7071942" y="130015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7073488" y="14244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62" name="Connecteur droit 261"/>
          <p:cNvCxnSpPr/>
          <p:nvPr/>
        </p:nvCxnSpPr>
        <p:spPr>
          <a:xfrm>
            <a:off x="7521252" y="1209526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3" name="Rectangle 262"/>
          <p:cNvSpPr/>
          <p:nvPr/>
        </p:nvSpPr>
        <p:spPr>
          <a:xfrm rot="16200000">
            <a:off x="7322077" y="12442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7323445" y="14266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65" name="Connecteur droit 264"/>
          <p:cNvCxnSpPr/>
          <p:nvPr/>
        </p:nvCxnSpPr>
        <p:spPr>
          <a:xfrm>
            <a:off x="7689827" y="121284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Rectangle 265"/>
          <p:cNvSpPr/>
          <p:nvPr/>
        </p:nvSpPr>
        <p:spPr>
          <a:xfrm rot="16200000">
            <a:off x="7496688" y="12453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7498056" y="142777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68" name="Connecteur droit 267"/>
          <p:cNvCxnSpPr/>
          <p:nvPr/>
        </p:nvCxnSpPr>
        <p:spPr>
          <a:xfrm>
            <a:off x="7856496" y="121396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9" name="Rectangle 268"/>
          <p:cNvSpPr/>
          <p:nvPr/>
        </p:nvSpPr>
        <p:spPr>
          <a:xfrm>
            <a:off x="7754334" y="130532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70" name="Rectangle 269"/>
          <p:cNvSpPr/>
          <p:nvPr/>
        </p:nvSpPr>
        <p:spPr>
          <a:xfrm>
            <a:off x="7751549" y="142962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7073732" y="18453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7070947" y="196962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73" name="Connecteur droit 272"/>
          <p:cNvCxnSpPr/>
          <p:nvPr/>
        </p:nvCxnSpPr>
        <p:spPr>
          <a:xfrm>
            <a:off x="7531047" y="1758701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Rectangle 273"/>
          <p:cNvSpPr/>
          <p:nvPr/>
        </p:nvSpPr>
        <p:spPr>
          <a:xfrm rot="16200000">
            <a:off x="6981001" y="238257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6982368" y="256500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76" name="Rectangle 275"/>
          <p:cNvSpPr/>
          <p:nvPr/>
        </p:nvSpPr>
        <p:spPr>
          <a:xfrm>
            <a:off x="7417188" y="185070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7414403" y="19750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78" name="Rectangle 277"/>
          <p:cNvSpPr/>
          <p:nvPr/>
        </p:nvSpPr>
        <p:spPr>
          <a:xfrm>
            <a:off x="7763838" y="185070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7765026" y="19750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80" name="Connecteur droit 279"/>
          <p:cNvCxnSpPr/>
          <p:nvPr/>
        </p:nvCxnSpPr>
        <p:spPr>
          <a:xfrm>
            <a:off x="7874739" y="17631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1" name="Rectangle 280"/>
          <p:cNvSpPr/>
          <p:nvPr/>
        </p:nvSpPr>
        <p:spPr>
          <a:xfrm>
            <a:off x="5567941" y="2097633"/>
            <a:ext cx="1103700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2" name="Rectangle 281"/>
          <p:cNvSpPr/>
          <p:nvPr/>
        </p:nvSpPr>
        <p:spPr>
          <a:xfrm>
            <a:off x="6671642" y="2123284"/>
            <a:ext cx="515229" cy="15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400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3" name="Rectangle 282"/>
          <p:cNvSpPr/>
          <p:nvPr/>
        </p:nvSpPr>
        <p:spPr>
          <a:xfrm>
            <a:off x="6626485" y="2686863"/>
            <a:ext cx="565237" cy="1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00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5561416" y="2676577"/>
            <a:ext cx="1074306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5475687" y="3255197"/>
            <a:ext cx="511969" cy="1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00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7249438" y="242309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7246654" y="254738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88" name="Connecteur droit 287"/>
          <p:cNvCxnSpPr/>
          <p:nvPr/>
        </p:nvCxnSpPr>
        <p:spPr>
          <a:xfrm>
            <a:off x="7704767" y="233246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9" name="Rectangle 288"/>
          <p:cNvSpPr/>
          <p:nvPr/>
        </p:nvSpPr>
        <p:spPr>
          <a:xfrm rot="16200000">
            <a:off x="7508995" y="23671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90" name="Connecteur droit 289"/>
          <p:cNvCxnSpPr/>
          <p:nvPr/>
        </p:nvCxnSpPr>
        <p:spPr>
          <a:xfrm>
            <a:off x="7862874" y="233578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1" name="Rectangle 290"/>
          <p:cNvSpPr/>
          <p:nvPr/>
        </p:nvSpPr>
        <p:spPr>
          <a:xfrm rot="16200000">
            <a:off x="7671175" y="236828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92" name="Connecteur droit 291"/>
          <p:cNvCxnSpPr/>
          <p:nvPr/>
        </p:nvCxnSpPr>
        <p:spPr>
          <a:xfrm>
            <a:off x="8037437" y="2336897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3" name="Rectangle 292"/>
          <p:cNvSpPr/>
          <p:nvPr/>
        </p:nvSpPr>
        <p:spPr>
          <a:xfrm>
            <a:off x="7507059" y="256105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94" name="Rectangle 293"/>
          <p:cNvSpPr/>
          <p:nvPr/>
        </p:nvSpPr>
        <p:spPr>
          <a:xfrm>
            <a:off x="7669234" y="25621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95" name="Rectangle 294"/>
          <p:cNvSpPr/>
          <p:nvPr/>
        </p:nvSpPr>
        <p:spPr>
          <a:xfrm rot="16200000">
            <a:off x="7844650" y="23686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7842710" y="256254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97" name="Rectangle 296"/>
          <p:cNvSpPr/>
          <p:nvPr/>
        </p:nvSpPr>
        <p:spPr>
          <a:xfrm>
            <a:off x="7208430" y="298627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1070526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98" name="Rectangle 297"/>
          <p:cNvSpPr/>
          <p:nvPr/>
        </p:nvSpPr>
        <p:spPr>
          <a:xfrm>
            <a:off x="7205646" y="31105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cxnSp>
        <p:nvCxnSpPr>
          <p:cNvPr id="299" name="Connecteur droit 298"/>
          <p:cNvCxnSpPr/>
          <p:nvPr/>
        </p:nvCxnSpPr>
        <p:spPr>
          <a:xfrm>
            <a:off x="7799802" y="2895644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0" name="Rectangle 299"/>
          <p:cNvSpPr/>
          <p:nvPr/>
        </p:nvSpPr>
        <p:spPr>
          <a:xfrm rot="16200000">
            <a:off x="7607704" y="293035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7605764" y="31242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302" name="Connecteur droit 301"/>
          <p:cNvCxnSpPr/>
          <p:nvPr/>
        </p:nvCxnSpPr>
        <p:spPr>
          <a:xfrm>
            <a:off x="7981722" y="289929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3" name="Rectangle 302"/>
          <p:cNvSpPr/>
          <p:nvPr/>
        </p:nvSpPr>
        <p:spPr>
          <a:xfrm rot="16200000">
            <a:off x="7790024" y="293179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304" name="Connecteur droit 303"/>
          <p:cNvCxnSpPr/>
          <p:nvPr/>
        </p:nvCxnSpPr>
        <p:spPr>
          <a:xfrm>
            <a:off x="7411639" y="346153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5" name="Rectangle 304"/>
          <p:cNvSpPr/>
          <p:nvPr/>
        </p:nvSpPr>
        <p:spPr>
          <a:xfrm>
            <a:off x="7788083" y="312567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306" name="Rectangle 305"/>
          <p:cNvSpPr/>
          <p:nvPr/>
        </p:nvSpPr>
        <p:spPr>
          <a:xfrm rot="16200000">
            <a:off x="7241521" y="349329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07" name="Rectangle 306"/>
          <p:cNvSpPr/>
          <p:nvPr/>
        </p:nvSpPr>
        <p:spPr>
          <a:xfrm>
            <a:off x="7239581" y="368717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308" name="Rectangle 307"/>
          <p:cNvSpPr/>
          <p:nvPr/>
        </p:nvSpPr>
        <p:spPr>
          <a:xfrm rot="16200000">
            <a:off x="7001315" y="350686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6999375" y="370074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310" name="Connecteur droit 309"/>
          <p:cNvCxnSpPr/>
          <p:nvPr/>
        </p:nvCxnSpPr>
        <p:spPr>
          <a:xfrm>
            <a:off x="7353812" y="233340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" name="Rectangle 310"/>
          <p:cNvSpPr/>
          <p:nvPr/>
        </p:nvSpPr>
        <p:spPr>
          <a:xfrm>
            <a:off x="5899910" y="3226078"/>
            <a:ext cx="1287961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290906" y="1059295"/>
            <a:ext cx="8063532" cy="29361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13" name="Image 3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28" y="1236072"/>
            <a:ext cx="6964889" cy="2649686"/>
          </a:xfrm>
          <a:prstGeom prst="rect">
            <a:avLst/>
          </a:prstGeom>
        </p:spPr>
      </p:pic>
      <p:sp>
        <p:nvSpPr>
          <p:cNvPr id="314" name="ZoneTexte 313"/>
          <p:cNvSpPr txBox="1"/>
          <p:nvPr/>
        </p:nvSpPr>
        <p:spPr>
          <a:xfrm>
            <a:off x="586944" y="1044620"/>
            <a:ext cx="6903415" cy="23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789"/>
            <a:r>
              <a:rPr lang="fr-FR" sz="899" dirty="0">
                <a:solidFill>
                  <a:srgbClr val="0062C8"/>
                </a:solidFill>
                <a:latin typeface="Arial"/>
              </a:rPr>
              <a:t>2,50 mètres minimum</a:t>
            </a:r>
            <a:endParaRPr lang="fr-FR" sz="599" i="1" dirty="0">
              <a:solidFill>
                <a:srgbClr val="0062C8"/>
              </a:solidFill>
              <a:latin typeface="Arial"/>
            </a:endParaRPr>
          </a:p>
        </p:txBody>
      </p:sp>
      <p:pic>
        <p:nvPicPr>
          <p:cNvPr id="315" name="Image 3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427" y="4025993"/>
            <a:ext cx="699659" cy="446216"/>
          </a:xfrm>
          <a:prstGeom prst="rect">
            <a:avLst/>
          </a:prstGeom>
        </p:spPr>
      </p:pic>
      <p:sp>
        <p:nvSpPr>
          <p:cNvPr id="316" name="ZoneTexte 315"/>
          <p:cNvSpPr txBox="1"/>
          <p:nvPr/>
        </p:nvSpPr>
        <p:spPr>
          <a:xfrm>
            <a:off x="7270472" y="4100901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97D700"/>
                </a:solidFill>
                <a:latin typeface="Arial"/>
              </a:rPr>
              <a:t>Ø 32</a:t>
            </a:r>
          </a:p>
        </p:txBody>
      </p:sp>
      <p:sp>
        <p:nvSpPr>
          <p:cNvPr id="317" name="Rectangle 316"/>
          <p:cNvSpPr/>
          <p:nvPr/>
        </p:nvSpPr>
        <p:spPr>
          <a:xfrm>
            <a:off x="7601737" y="1842125"/>
            <a:ext cx="1400965" cy="9331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3 stop rayons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2-3 stickers de sol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2-3 panneaux hauts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1 tête de gondole</a:t>
            </a:r>
          </a:p>
          <a:p>
            <a:pPr defTabSz="456789"/>
            <a:endParaRPr lang="fr-FR" sz="699" dirty="0">
              <a:solidFill>
                <a:srgbClr val="0062C8"/>
              </a:solidFill>
              <a:latin typeface="Acumin Pro Extra Light" panose="020B0304020202020204" pitchFamily="34" charset="0"/>
            </a:endParaRP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endParaRPr lang="fr-FR" sz="999" dirty="0">
              <a:solidFill>
                <a:srgbClr val="0062C8"/>
              </a:solidFill>
              <a:latin typeface="Acumin Pro Extra Light" panose="020B0304020202020204" pitchFamily="34" charset="0"/>
            </a:endParaRPr>
          </a:p>
        </p:txBody>
      </p:sp>
      <p:sp>
        <p:nvSpPr>
          <p:cNvPr id="318" name="ZoneTexte 317"/>
          <p:cNvSpPr txBox="1"/>
          <p:nvPr/>
        </p:nvSpPr>
        <p:spPr>
          <a:xfrm rot="16200000">
            <a:off x="8010175" y="3607309"/>
            <a:ext cx="2067882" cy="230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899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*Prix indicatif hors tubes et outillages</a:t>
            </a:r>
          </a:p>
        </p:txBody>
      </p:sp>
      <p:sp>
        <p:nvSpPr>
          <p:cNvPr id="319" name="Rectangle à coins arrondis 318"/>
          <p:cNvSpPr/>
          <p:nvPr/>
        </p:nvSpPr>
        <p:spPr>
          <a:xfrm rot="612111">
            <a:off x="7285559" y="353144"/>
            <a:ext cx="1662508" cy="932396"/>
          </a:xfrm>
          <a:prstGeom prst="roundRect">
            <a:avLst/>
          </a:prstGeom>
          <a:solidFill>
            <a:srgbClr val="006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1399" dirty="0">
                <a:solidFill>
                  <a:srgbClr val="FFFFFF"/>
                </a:solidFill>
                <a:latin typeface="Arial"/>
              </a:rPr>
              <a:t>Valeur Nette </a:t>
            </a:r>
          </a:p>
          <a:p>
            <a:pPr algn="ctr" defTabSz="456789"/>
            <a:r>
              <a:rPr lang="fr-FR" sz="1099" dirty="0">
                <a:solidFill>
                  <a:srgbClr val="FFFFFF"/>
                </a:solidFill>
                <a:latin typeface="Arial"/>
              </a:rPr>
              <a:t>Remise 50% </a:t>
            </a:r>
          </a:p>
          <a:p>
            <a:pPr algn="ctr" defTabSz="456789"/>
            <a:r>
              <a:rPr lang="fr-FR" sz="1798" b="1" dirty="0">
                <a:solidFill>
                  <a:srgbClr val="FFFFFF"/>
                </a:solidFill>
                <a:latin typeface="Acumin Pro Extra Light" panose="020B0304020202020204" pitchFamily="34" charset="0"/>
              </a:rPr>
              <a:t>11 950 € </a:t>
            </a:r>
            <a:r>
              <a:rPr lang="fr-FR" sz="999" dirty="0">
                <a:solidFill>
                  <a:srgbClr val="FFFFFF"/>
                </a:solidFill>
                <a:latin typeface="Acumin Pro Extra Light" panose="020B0304020202020204" pitchFamily="34" charset="0"/>
              </a:rPr>
              <a:t>HT*</a:t>
            </a:r>
            <a:endParaRPr lang="fr-FR" sz="1798" dirty="0">
              <a:solidFill>
                <a:srgbClr val="FFFFFF"/>
              </a:solidFill>
              <a:latin typeface="Acumin Pro Extr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1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Le système Multicouche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74675" y="1533015"/>
            <a:ext cx="5077445" cy="1152923"/>
          </a:xfrm>
        </p:spPr>
        <p:txBody>
          <a:bodyPr>
            <a:normAutofit/>
          </a:bodyPr>
          <a:lstStyle/>
          <a:p>
            <a:pPr marL="0" lvl="0" indent="0" eaLnBrk="0" hangingPunct="0">
              <a:buClrTx/>
              <a:buNone/>
            </a:pPr>
            <a:r>
              <a:rPr lang="fr-FR" sz="1200" dirty="0" smtClean="0">
                <a:solidFill>
                  <a:srgbClr val="000000"/>
                </a:solidFill>
              </a:rPr>
              <a:t>L’originalité </a:t>
            </a:r>
            <a:r>
              <a:rPr lang="fr-FR" sz="1200" dirty="0">
                <a:solidFill>
                  <a:srgbClr val="000000"/>
                </a:solidFill>
              </a:rPr>
              <a:t>du système réside dans les caractéristiques du tube composé de 5 couches (d’où son nom </a:t>
            </a:r>
            <a:r>
              <a:rPr lang="fr-FR" sz="1200" dirty="0" smtClean="0">
                <a:solidFill>
                  <a:srgbClr val="000000"/>
                </a:solidFill>
              </a:rPr>
              <a:t>multicouche).</a:t>
            </a:r>
            <a:endParaRPr lang="fr-FR" sz="1200" dirty="0">
              <a:solidFill>
                <a:srgbClr val="000000"/>
              </a:solidFill>
            </a:endParaRPr>
          </a:p>
          <a:p>
            <a:pPr lvl="0" eaLnBrk="0" hangingPunct="0">
              <a:buClrTx/>
            </a:pPr>
            <a:endParaRPr lang="fr-FR" sz="1200" dirty="0">
              <a:solidFill>
                <a:srgbClr val="000000"/>
              </a:solidFill>
            </a:endParaRPr>
          </a:p>
          <a:p>
            <a:pPr marL="0" lvl="0" indent="0" eaLnBrk="0" hangingPunct="0">
              <a:buClrTx/>
              <a:buNone/>
            </a:pPr>
            <a:r>
              <a:rPr lang="fr-FR" sz="1200" dirty="0">
                <a:solidFill>
                  <a:srgbClr val="000000"/>
                </a:solidFill>
              </a:rPr>
              <a:t>Cette combinaison allie en un seul produit les avantages du métal à ceux de la matière plastique.  </a:t>
            </a:r>
          </a:p>
          <a:p>
            <a:endParaRPr lang="fr-FR" sz="1200" dirty="0"/>
          </a:p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endParaRPr lang="fr-FR" sz="1200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709073"/>
            <a:ext cx="7994254" cy="701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Tous les avantages du Cuivre et du PER combinés </a:t>
            </a:r>
          </a:p>
          <a:p>
            <a:pPr marL="0" indent="0"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sans en avoir les inconvénients </a:t>
            </a:r>
            <a:endParaRPr lang="fr-FR" dirty="0">
              <a:solidFill>
                <a:srgbClr val="0062C8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8010" r="4905"/>
          <a:stretch/>
        </p:blipFill>
        <p:spPr>
          <a:xfrm>
            <a:off x="5576755" y="1059582"/>
            <a:ext cx="2996949" cy="1595735"/>
          </a:xfrm>
          <a:prstGeom prst="rect">
            <a:avLst/>
          </a:prstGeom>
        </p:spPr>
      </p:pic>
      <p:sp>
        <p:nvSpPr>
          <p:cNvPr id="11" name="Rechteck 5"/>
          <p:cNvSpPr/>
          <p:nvPr/>
        </p:nvSpPr>
        <p:spPr>
          <a:xfrm>
            <a:off x="574675" y="2859782"/>
            <a:ext cx="7994254" cy="171901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144000" rtlCol="0" anchor="ctr"/>
          <a:lstStyle/>
          <a:p>
            <a:pPr marL="179388" lvl="1">
              <a:buClr>
                <a:srgbClr val="FFFFFF"/>
              </a:buClr>
            </a:pPr>
            <a:r>
              <a:rPr lang="fr-FR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UPONOR a créé le système Multicouche pour répondre à 4 besoins exprimés par l’installateur :</a:t>
            </a:r>
          </a:p>
          <a:p>
            <a:pPr marL="179388" lvl="1">
              <a:buClr>
                <a:srgbClr val="FFFFFF"/>
              </a:buClr>
            </a:pPr>
            <a:endParaRPr lang="fr-FR" sz="11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1">
              <a:buClr>
                <a:srgbClr val="FFFFFF"/>
              </a:buClr>
            </a:pPr>
            <a:r>
              <a:rPr lang="fr-FR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Disposer des avantages des solutions plomberie existantes actuellement (cuivre et PER) sans en avoir les inconvénients</a:t>
            </a:r>
          </a:p>
          <a:p>
            <a:pPr marL="179388" lvl="1">
              <a:buClr>
                <a:srgbClr val="FFFFFF"/>
              </a:buClr>
            </a:pPr>
            <a:r>
              <a:rPr lang="fr-FR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Gagner du temps</a:t>
            </a:r>
          </a:p>
          <a:p>
            <a:pPr marL="179388" lvl="1">
              <a:buClr>
                <a:srgbClr val="FFFFFF"/>
              </a:buClr>
            </a:pPr>
            <a:r>
              <a:rPr lang="fr-FR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Faciliter son travail</a:t>
            </a:r>
          </a:p>
          <a:p>
            <a:pPr marL="179388" lvl="1">
              <a:buClr>
                <a:srgbClr val="FFFFFF"/>
              </a:buClr>
            </a:pPr>
            <a:r>
              <a:rPr lang="fr-FR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Avoir une solution compétitive et complète </a:t>
            </a:r>
          </a:p>
        </p:txBody>
      </p:sp>
    </p:spTree>
    <p:extLst>
      <p:ext uri="{BB962C8B-B14F-4D97-AF65-F5344CB8AC3E}">
        <p14:creationId xmlns:p14="http://schemas.microsoft.com/office/powerpoint/2010/main" val="45579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0616" y="2823096"/>
            <a:ext cx="2219222" cy="44110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1562" y="1708552"/>
            <a:ext cx="1372962" cy="417303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79697" y="285487"/>
            <a:ext cx="7987254" cy="488316"/>
          </a:xfrm>
        </p:spPr>
        <p:txBody>
          <a:bodyPr/>
          <a:lstStyle/>
          <a:p>
            <a:r>
              <a:rPr lang="fr-FR" dirty="0"/>
              <a:t>Le Pack Optima – </a:t>
            </a:r>
            <a:r>
              <a:rPr lang="fr-FR" dirty="0">
                <a:latin typeface="Acumin Pro SemiCondensed ExtLt" panose="020B0306020202020204" pitchFamily="34" charset="0"/>
              </a:rPr>
              <a:t>Du 16 au 50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/>
          <p:cNvSpPr txBox="1">
            <a:spLocks/>
          </p:cNvSpPr>
          <p:nvPr/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fld id="{B4804F3F-37EE-48E1-9DA5-90CD20DDF41D}" type="slidenum">
              <a:rPr lang="de-DE" smtClean="0">
                <a:solidFill>
                  <a:srgbClr val="FFFFFF"/>
                </a:solidFill>
              </a:rPr>
              <a:pPr defTabSz="456789"/>
              <a:t>40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1562" y="1162440"/>
            <a:ext cx="1372961" cy="41135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399" y="2271658"/>
            <a:ext cx="2216441" cy="42585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432" y="1706538"/>
            <a:ext cx="2215408" cy="42274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874" y="1159741"/>
            <a:ext cx="2216078" cy="419439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84433" y="907156"/>
            <a:ext cx="6698962" cy="23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789"/>
            <a:r>
              <a:rPr lang="fr-FR" sz="899" dirty="0">
                <a:solidFill>
                  <a:srgbClr val="0062C8"/>
                </a:solidFill>
                <a:latin typeface="Arial"/>
              </a:rPr>
              <a:t>3,00 mètres minimum</a:t>
            </a:r>
            <a:endParaRPr lang="fr-FR" sz="599" i="1" dirty="0">
              <a:solidFill>
                <a:srgbClr val="0062C8"/>
              </a:solidFill>
              <a:latin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312989" y="4128192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B46928"/>
                </a:solidFill>
                <a:latin typeface="Arial"/>
              </a:rPr>
              <a:t>Ø 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557168" y="4111837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F0414E"/>
                </a:solidFill>
                <a:latin typeface="Arial"/>
              </a:rPr>
              <a:t>Ø 25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528146" y="4133189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F57B32"/>
                </a:solidFill>
                <a:latin typeface="Arial"/>
              </a:rPr>
              <a:t>Ø 20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0872" y="1573135"/>
            <a:ext cx="2218967" cy="1397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</a:p>
        </p:txBody>
      </p:sp>
      <p:pic>
        <p:nvPicPr>
          <p:cNvPr id="16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98" y="4048413"/>
            <a:ext cx="731312" cy="436303"/>
          </a:xfrm>
          <a:prstGeom prst="rect">
            <a:avLst/>
          </a:prstGeom>
        </p:spPr>
      </p:pic>
      <p:pic>
        <p:nvPicPr>
          <p:cNvPr id="17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86" y="4049130"/>
            <a:ext cx="725046" cy="434861"/>
          </a:xfrm>
          <a:prstGeom prst="rect">
            <a:avLst/>
          </a:prstGeom>
        </p:spPr>
      </p:pic>
      <p:pic>
        <p:nvPicPr>
          <p:cNvPr id="18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224" y="4056898"/>
            <a:ext cx="688944" cy="4278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0871" y="2125855"/>
            <a:ext cx="2218968" cy="1481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0873" y="2697534"/>
            <a:ext cx="2216759" cy="14242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0872" y="3258783"/>
            <a:ext cx="2218967" cy="1455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0873" y="3828047"/>
            <a:ext cx="2218965" cy="1427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98473" y="1573136"/>
            <a:ext cx="2073085" cy="139731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98474" y="2125618"/>
            <a:ext cx="2073085" cy="146944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98473" y="2697764"/>
            <a:ext cx="2073086" cy="141586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98475" y="3260964"/>
            <a:ext cx="2073085" cy="143400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01256" y="3828047"/>
            <a:ext cx="2070305" cy="142755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71561" y="1573136"/>
            <a:ext cx="1372962" cy="139731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71562" y="2125618"/>
            <a:ext cx="1372962" cy="148419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71563" y="2697764"/>
            <a:ext cx="1374949" cy="141586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70567" y="3260964"/>
            <a:ext cx="1373956" cy="143401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70569" y="3828517"/>
            <a:ext cx="1375943" cy="144949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8855" y="1279495"/>
            <a:ext cx="1010744" cy="17701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178520" y="1272680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1070708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16070" y="1443555"/>
            <a:ext cx="1010744" cy="1390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75735" y="1411760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80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8341" y="2422533"/>
            <a:ext cx="534069" cy="1423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65557" y="2559013"/>
            <a:ext cx="534069" cy="1397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  <a:endParaRPr lang="fr-FR" sz="799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6322" y="2666720"/>
            <a:ext cx="572063" cy="19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RAC. FIL.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63319" y="2428315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1070547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260534" y="2560915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240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325722" y="29794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322938" y="311204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227664" y="2670347"/>
            <a:ext cx="357459" cy="199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9698" y="3403900"/>
            <a:ext cx="2217254" cy="424147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46" name="Connecteur droit 45"/>
          <p:cNvCxnSpPr/>
          <p:nvPr/>
        </p:nvCxnSpPr>
        <p:spPr>
          <a:xfrm>
            <a:off x="2594682" y="176274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1122983" y="233646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776256" y="290261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1388390" y="290002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1787844" y="12109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2288462" y="1779187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1070644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291893" y="1982824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53" name="Connecteur droit 52"/>
          <p:cNvCxnSpPr/>
          <p:nvPr/>
        </p:nvCxnSpPr>
        <p:spPr>
          <a:xfrm>
            <a:off x="1794051" y="176247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872737" y="1848901"/>
            <a:ext cx="534069" cy="142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869952" y="1987835"/>
            <a:ext cx="534069" cy="13569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150</a:t>
            </a:r>
            <a:endParaRPr lang="fr-FR" sz="799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41220" y="299081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38436" y="312341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119721" y="2425411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116936" y="2554343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220</a:t>
            </a:r>
          </a:p>
        </p:txBody>
      </p:sp>
      <p:cxnSp>
        <p:nvCxnSpPr>
          <p:cNvPr id="60" name="Connecteur droit 59"/>
          <p:cNvCxnSpPr/>
          <p:nvPr/>
        </p:nvCxnSpPr>
        <p:spPr>
          <a:xfrm>
            <a:off x="1996975" y="233636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2407237" y="290067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1244784" y="29904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1070532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242000" y="31230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70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743899" y="29904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1070539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741115" y="31230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110</a:t>
            </a:r>
          </a:p>
        </p:txBody>
      </p:sp>
      <p:sp>
        <p:nvSpPr>
          <p:cNvPr id="66" name="Rectangle 65"/>
          <p:cNvSpPr/>
          <p:nvPr/>
        </p:nvSpPr>
        <p:spPr>
          <a:xfrm rot="16200000">
            <a:off x="2421261" y="349533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1070566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418476" y="369724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68" name="Connecteur droit 67"/>
          <p:cNvCxnSpPr/>
          <p:nvPr/>
        </p:nvCxnSpPr>
        <p:spPr>
          <a:xfrm>
            <a:off x="1848099" y="346153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 rot="16200000">
            <a:off x="406203" y="35026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05088" y="369073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51270" y="355498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1070612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48486" y="368758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cxnSp>
        <p:nvCxnSpPr>
          <p:cNvPr id="73" name="Connecteur droit 72"/>
          <p:cNvCxnSpPr/>
          <p:nvPr/>
        </p:nvCxnSpPr>
        <p:spPr>
          <a:xfrm>
            <a:off x="2401724" y="346680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 rot="16200000">
            <a:off x="1893835" y="3505313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1064207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891051" y="3700059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76" name="Connecteur droit 75"/>
          <p:cNvCxnSpPr/>
          <p:nvPr/>
        </p:nvCxnSpPr>
        <p:spPr>
          <a:xfrm>
            <a:off x="1270459" y="346888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143010" y="3559729"/>
            <a:ext cx="835099" cy="132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1070639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140225" y="3692329"/>
            <a:ext cx="835099" cy="132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79" name="Rectangle 78"/>
          <p:cNvSpPr/>
          <p:nvPr/>
        </p:nvSpPr>
        <p:spPr>
          <a:xfrm rot="16200000">
            <a:off x="2222741" y="35026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1013729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2215548" y="369048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83397" y="3238764"/>
            <a:ext cx="1820624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016338" y="2666690"/>
            <a:ext cx="72587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83397" y="3800260"/>
            <a:ext cx="279644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ACCESSOIRES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796951" y="1158288"/>
            <a:ext cx="2074607" cy="418423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801254" y="1712865"/>
            <a:ext cx="2070305" cy="412990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801256" y="2272561"/>
            <a:ext cx="2070302" cy="425202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801255" y="2839350"/>
            <a:ext cx="2070305" cy="421615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793324" y="3404364"/>
            <a:ext cx="2078236" cy="424154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89" name="Connecteur droit 88"/>
          <p:cNvCxnSpPr/>
          <p:nvPr/>
        </p:nvCxnSpPr>
        <p:spPr>
          <a:xfrm>
            <a:off x="3645581" y="121112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>
            <a:off x="4147174" y="121112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>
            <a:off x="4521835" y="1208857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2948601" y="1290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1070605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945817" y="1422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200</a:t>
            </a:r>
          </a:p>
        </p:txBody>
      </p:sp>
      <p:sp>
        <p:nvSpPr>
          <p:cNvPr id="94" name="Rectangle 93"/>
          <p:cNvSpPr/>
          <p:nvPr/>
        </p:nvSpPr>
        <p:spPr>
          <a:xfrm>
            <a:off x="3619358" y="12934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1070604</a:t>
            </a:r>
          </a:p>
        </p:txBody>
      </p:sp>
      <p:sp>
        <p:nvSpPr>
          <p:cNvPr id="95" name="Rectangle 94"/>
          <p:cNvSpPr/>
          <p:nvPr/>
        </p:nvSpPr>
        <p:spPr>
          <a:xfrm>
            <a:off x="3616574" y="14260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110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030353" y="185070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1070505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027568" y="198330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90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425572" y="129141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1070517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422787" y="142401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811228" y="1543694"/>
            <a:ext cx="2060332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1" name="Connecteur droit 100"/>
          <p:cNvCxnSpPr/>
          <p:nvPr/>
        </p:nvCxnSpPr>
        <p:spPr>
          <a:xfrm>
            <a:off x="3350721" y="176321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4009732" y="176321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4598869" y="176559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4063731" y="29848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1070561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060946" y="311745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80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2944764" y="24159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1070548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2941979" y="25485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140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2786630" y="184403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1070552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2783846" y="197663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4053861" y="129228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1070516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051077" y="142488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12" name="Rectangle 111"/>
          <p:cNvSpPr/>
          <p:nvPr/>
        </p:nvSpPr>
        <p:spPr>
          <a:xfrm rot="16200000">
            <a:off x="4449995" y="180498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447211" y="198757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114" name="Connecteur droit 113"/>
          <p:cNvCxnSpPr/>
          <p:nvPr/>
        </p:nvCxnSpPr>
        <p:spPr>
          <a:xfrm>
            <a:off x="3657501" y="234121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4086762" y="2340883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/>
          <p:cNvCxnSpPr/>
          <p:nvPr/>
        </p:nvCxnSpPr>
        <p:spPr>
          <a:xfrm>
            <a:off x="4605425" y="233405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/>
          <p:cNvCxnSpPr/>
          <p:nvPr/>
        </p:nvCxnSpPr>
        <p:spPr>
          <a:xfrm>
            <a:off x="4613673" y="290179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 rot="16200000">
            <a:off x="4464160" y="236767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8012476" y="-106260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4064854" y="241505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1070568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062069" y="254765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80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3595122" y="241652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1070567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592337" y="254912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</a:t>
            </a:r>
          </a:p>
        </p:txBody>
      </p:sp>
      <p:sp>
        <p:nvSpPr>
          <p:cNvPr id="124" name="Rectangle 123"/>
          <p:cNvSpPr/>
          <p:nvPr/>
        </p:nvSpPr>
        <p:spPr>
          <a:xfrm rot="16200000">
            <a:off x="4467757" y="293437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4464972" y="312605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26" name="Rectangle 125"/>
          <p:cNvSpPr/>
          <p:nvPr/>
        </p:nvSpPr>
        <p:spPr>
          <a:xfrm rot="16200000">
            <a:off x="2679414" y="350556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1070533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2676629" y="369724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128" name="Connecteur droit 127"/>
          <p:cNvCxnSpPr/>
          <p:nvPr/>
        </p:nvCxnSpPr>
        <p:spPr>
          <a:xfrm>
            <a:off x="3820838" y="290031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/>
        </p:nvCxnSpPr>
        <p:spPr>
          <a:xfrm>
            <a:off x="3899639" y="3466771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>
            <a:off x="4083724" y="2898147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/>
          <p:cNvCxnSpPr/>
          <p:nvPr/>
        </p:nvCxnSpPr>
        <p:spPr>
          <a:xfrm>
            <a:off x="3401762" y="346865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 rot="16200000">
            <a:off x="4129098" y="350651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1070640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126314" y="369819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34" name="Rectangle 133"/>
          <p:cNvSpPr/>
          <p:nvPr/>
        </p:nvSpPr>
        <p:spPr>
          <a:xfrm rot="16200000">
            <a:off x="3925874" y="351043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923090" y="36975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36" name="Rectangle 135"/>
          <p:cNvSpPr/>
          <p:nvPr/>
        </p:nvSpPr>
        <p:spPr>
          <a:xfrm rot="16200000">
            <a:off x="3280065" y="350540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3277281" y="369708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38" name="Rectangle 137"/>
          <p:cNvSpPr/>
          <p:nvPr/>
        </p:nvSpPr>
        <p:spPr>
          <a:xfrm rot="16200000">
            <a:off x="3523731" y="34942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3520946" y="369958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0" name="Rectangle 139"/>
          <p:cNvSpPr/>
          <p:nvPr/>
        </p:nvSpPr>
        <p:spPr>
          <a:xfrm rot="16200000">
            <a:off x="2979361" y="349907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2976576" y="36998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142" name="Connecteur droit 141"/>
          <p:cNvCxnSpPr/>
          <p:nvPr/>
        </p:nvCxnSpPr>
        <p:spPr>
          <a:xfrm>
            <a:off x="3097150" y="346680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/>
        </p:nvCxnSpPr>
        <p:spPr>
          <a:xfrm>
            <a:off x="4113108" y="3465855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>
            <a:off x="4706593" y="346420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ectangle 144"/>
          <p:cNvSpPr/>
          <p:nvPr/>
        </p:nvSpPr>
        <p:spPr>
          <a:xfrm rot="16200000">
            <a:off x="3671411" y="292345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3668627" y="31242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47" name="Rectangle 146"/>
          <p:cNvSpPr/>
          <p:nvPr/>
        </p:nvSpPr>
        <p:spPr>
          <a:xfrm rot="16200000">
            <a:off x="3726490" y="35168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3723706" y="370400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9" name="Rectangle 148"/>
          <p:cNvSpPr/>
          <p:nvPr/>
        </p:nvSpPr>
        <p:spPr>
          <a:xfrm rot="16200000">
            <a:off x="4332456" y="35159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1064211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4329672" y="369398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1" name="Rectangle 150"/>
          <p:cNvSpPr/>
          <p:nvPr/>
        </p:nvSpPr>
        <p:spPr>
          <a:xfrm rot="16200000">
            <a:off x="4520201" y="349831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1013734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4517417" y="369162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2807301" y="2099241"/>
            <a:ext cx="2064260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3657502" y="2663348"/>
            <a:ext cx="1210722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2796068" y="2686931"/>
            <a:ext cx="861433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2794838" y="3239964"/>
            <a:ext cx="1284150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3891626" y="3807559"/>
            <a:ext cx="985291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ACCESSOIRES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58" name="Connecteur droit 157"/>
          <p:cNvCxnSpPr/>
          <p:nvPr/>
        </p:nvCxnSpPr>
        <p:spPr>
          <a:xfrm>
            <a:off x="5719311" y="121232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/>
          <p:cNvCxnSpPr/>
          <p:nvPr/>
        </p:nvCxnSpPr>
        <p:spPr>
          <a:xfrm>
            <a:off x="6795031" y="121127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/>
          <p:cNvCxnSpPr/>
          <p:nvPr/>
        </p:nvCxnSpPr>
        <p:spPr>
          <a:xfrm>
            <a:off x="5932129" y="176984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4810688" y="129930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1070606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4807904" y="142688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75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237045" y="129745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1070607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5234261" y="143005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4824524" y="184074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1070507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4821740" y="197334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80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5622484" y="129189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1070519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634182" y="142405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4871562" y="2271659"/>
            <a:ext cx="1372962" cy="42610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4870571" y="2839960"/>
            <a:ext cx="1373953" cy="42186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4870568" y="3403825"/>
            <a:ext cx="1373954" cy="424692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172" name="Connecteur droit 171"/>
          <p:cNvCxnSpPr/>
          <p:nvPr/>
        </p:nvCxnSpPr>
        <p:spPr>
          <a:xfrm>
            <a:off x="5572679" y="2338126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>
            <a:off x="5746615" y="346677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4806409" y="2983332"/>
            <a:ext cx="518720" cy="1357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1070562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4816794" y="3119077"/>
            <a:ext cx="484783" cy="1357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5085221" y="243078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1070574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5082437" y="255334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35</a:t>
            </a:r>
          </a:p>
        </p:txBody>
      </p:sp>
      <p:sp>
        <p:nvSpPr>
          <p:cNvPr id="178" name="Rectangle 177"/>
          <p:cNvSpPr/>
          <p:nvPr/>
        </p:nvSpPr>
        <p:spPr>
          <a:xfrm rot="16200000">
            <a:off x="5088866" y="29209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5089841" y="311169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80" name="Rectangle 179"/>
          <p:cNvSpPr/>
          <p:nvPr/>
        </p:nvSpPr>
        <p:spPr>
          <a:xfrm rot="16200000">
            <a:off x="5292186" y="292382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292378" y="311118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82" name="Connecteur droit 181"/>
          <p:cNvCxnSpPr/>
          <p:nvPr/>
        </p:nvCxnSpPr>
        <p:spPr>
          <a:xfrm>
            <a:off x="5346250" y="1764084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Rectangle 182"/>
          <p:cNvSpPr/>
          <p:nvPr/>
        </p:nvSpPr>
        <p:spPr>
          <a:xfrm rot="16200000">
            <a:off x="5562687" y="179936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559901" y="198389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85" name="Rectangle 184"/>
          <p:cNvSpPr/>
          <p:nvPr/>
        </p:nvSpPr>
        <p:spPr>
          <a:xfrm rot="16200000">
            <a:off x="5812167" y="180013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5809382" y="198727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cxnSp>
        <p:nvCxnSpPr>
          <p:cNvPr id="187" name="Connecteur droit 186"/>
          <p:cNvCxnSpPr/>
          <p:nvPr/>
        </p:nvCxnSpPr>
        <p:spPr>
          <a:xfrm>
            <a:off x="5660836" y="2898445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/>
          <p:cNvCxnSpPr/>
          <p:nvPr/>
        </p:nvCxnSpPr>
        <p:spPr>
          <a:xfrm>
            <a:off x="5282623" y="290179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Rectangle 188"/>
          <p:cNvSpPr/>
          <p:nvPr/>
        </p:nvSpPr>
        <p:spPr>
          <a:xfrm>
            <a:off x="5675085" y="29752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1070525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5672300" y="31078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155</a:t>
            </a:r>
          </a:p>
        </p:txBody>
      </p:sp>
      <p:sp>
        <p:nvSpPr>
          <p:cNvPr id="191" name="Rectangle 190"/>
          <p:cNvSpPr/>
          <p:nvPr/>
        </p:nvSpPr>
        <p:spPr>
          <a:xfrm rot="16200000">
            <a:off x="5188142" y="349518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5189117" y="370448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93" name="Rectangle 192"/>
          <p:cNvSpPr/>
          <p:nvPr/>
        </p:nvSpPr>
        <p:spPr>
          <a:xfrm rot="16200000">
            <a:off x="5375415" y="350561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5379759" y="370207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195" name="Connecteur droit 194"/>
          <p:cNvCxnSpPr/>
          <p:nvPr/>
        </p:nvCxnSpPr>
        <p:spPr>
          <a:xfrm>
            <a:off x="5038543" y="346748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195"/>
          <p:cNvCxnSpPr/>
          <p:nvPr/>
        </p:nvCxnSpPr>
        <p:spPr>
          <a:xfrm>
            <a:off x="5209064" y="3468613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/>
          <p:cNvCxnSpPr/>
          <p:nvPr/>
        </p:nvCxnSpPr>
        <p:spPr>
          <a:xfrm>
            <a:off x="5925350" y="3468017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Rectangle 197"/>
          <p:cNvSpPr/>
          <p:nvPr/>
        </p:nvSpPr>
        <p:spPr>
          <a:xfrm rot="16200000">
            <a:off x="4670532" y="35026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4672261" y="36913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00" name="Rectangle 199"/>
          <p:cNvSpPr/>
          <p:nvPr/>
        </p:nvSpPr>
        <p:spPr>
          <a:xfrm rot="16200000">
            <a:off x="5550000" y="351686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551879" y="370065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sp>
        <p:nvSpPr>
          <p:cNvPr id="202" name="Rectangle 201"/>
          <p:cNvSpPr/>
          <p:nvPr/>
        </p:nvSpPr>
        <p:spPr>
          <a:xfrm rot="5400000">
            <a:off x="5937117" y="3509922"/>
            <a:ext cx="477613" cy="1380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1064212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5934333" y="3687972"/>
            <a:ext cx="474020" cy="1380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222543" y="1853808"/>
            <a:ext cx="1987929" cy="1340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1091728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219759" y="1987835"/>
            <a:ext cx="1987929" cy="1325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300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1664265" y="1275642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1070603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1661481" y="1414721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</a:p>
        </p:txBody>
      </p:sp>
      <p:cxnSp>
        <p:nvCxnSpPr>
          <p:cNvPr id="208" name="Connecteur droit 207"/>
          <p:cNvCxnSpPr/>
          <p:nvPr/>
        </p:nvCxnSpPr>
        <p:spPr>
          <a:xfrm>
            <a:off x="2367407" y="121400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/>
        </p:nvSpPr>
        <p:spPr>
          <a:xfrm>
            <a:off x="3066339" y="298488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1070524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3063555" y="311748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220</a:t>
            </a:r>
          </a:p>
        </p:txBody>
      </p:sp>
      <p:cxnSp>
        <p:nvCxnSpPr>
          <p:cNvPr id="211" name="Connecteur droit 210"/>
          <p:cNvCxnSpPr/>
          <p:nvPr/>
        </p:nvCxnSpPr>
        <p:spPr>
          <a:xfrm>
            <a:off x="4307499" y="3466011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cteur droit 211"/>
          <p:cNvCxnSpPr/>
          <p:nvPr/>
        </p:nvCxnSpPr>
        <p:spPr>
          <a:xfrm>
            <a:off x="4503725" y="3467012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Rectangle 212"/>
          <p:cNvSpPr/>
          <p:nvPr/>
        </p:nvSpPr>
        <p:spPr>
          <a:xfrm>
            <a:off x="5270925" y="184812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1070508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5268141" y="198072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35</a:t>
            </a:r>
          </a:p>
        </p:txBody>
      </p:sp>
      <p:sp>
        <p:nvSpPr>
          <p:cNvPr id="215" name="Rectangle 214"/>
          <p:cNvSpPr/>
          <p:nvPr/>
        </p:nvSpPr>
        <p:spPr>
          <a:xfrm rot="16200000">
            <a:off x="6842906" y="12537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16" name="Connecteur droit 215"/>
          <p:cNvCxnSpPr/>
          <p:nvPr/>
        </p:nvCxnSpPr>
        <p:spPr>
          <a:xfrm>
            <a:off x="5754478" y="177008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Rectangle 216"/>
          <p:cNvSpPr/>
          <p:nvPr/>
        </p:nvSpPr>
        <p:spPr>
          <a:xfrm>
            <a:off x="5720068" y="242650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1070549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5717284" y="254906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65</a:t>
            </a:r>
          </a:p>
        </p:txBody>
      </p:sp>
      <p:cxnSp>
        <p:nvCxnSpPr>
          <p:cNvPr id="219" name="Connecteur droit 218"/>
          <p:cNvCxnSpPr/>
          <p:nvPr/>
        </p:nvCxnSpPr>
        <p:spPr>
          <a:xfrm>
            <a:off x="5561260" y="346636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Rectangle 219"/>
          <p:cNvSpPr/>
          <p:nvPr/>
        </p:nvSpPr>
        <p:spPr>
          <a:xfrm rot="16200000">
            <a:off x="4655692" y="235831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4661214" y="25531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22" name="Connecteur droit 221"/>
          <p:cNvCxnSpPr/>
          <p:nvPr/>
        </p:nvCxnSpPr>
        <p:spPr>
          <a:xfrm>
            <a:off x="5318135" y="1215227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3" name="Rectangle 222"/>
          <p:cNvSpPr/>
          <p:nvPr/>
        </p:nvSpPr>
        <p:spPr>
          <a:xfrm rot="16200000">
            <a:off x="4803998" y="236776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1070573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4805366" y="2554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25" name="Connecteur droit 224"/>
          <p:cNvCxnSpPr/>
          <p:nvPr/>
        </p:nvCxnSpPr>
        <p:spPr>
          <a:xfrm>
            <a:off x="5379649" y="346792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Rectangle 225"/>
          <p:cNvSpPr/>
          <p:nvPr/>
        </p:nvSpPr>
        <p:spPr>
          <a:xfrm rot="16200000">
            <a:off x="5383928" y="238603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5385296" y="256846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28" name="Connecteur droit 227"/>
          <p:cNvCxnSpPr/>
          <p:nvPr/>
        </p:nvCxnSpPr>
        <p:spPr>
          <a:xfrm>
            <a:off x="5457264" y="289929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9" name="Rectangle 228"/>
          <p:cNvSpPr/>
          <p:nvPr/>
        </p:nvSpPr>
        <p:spPr>
          <a:xfrm>
            <a:off x="4873583" y="1538854"/>
            <a:ext cx="1370941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0" name="Rectangle 229"/>
          <p:cNvSpPr/>
          <p:nvPr/>
        </p:nvSpPr>
        <p:spPr>
          <a:xfrm rot="16200000">
            <a:off x="5009250" y="351686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5010306" y="369341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32" name="Rectangle 231"/>
          <p:cNvSpPr/>
          <p:nvPr/>
        </p:nvSpPr>
        <p:spPr>
          <a:xfrm rot="16200000">
            <a:off x="4840292" y="351440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4845814" y="37051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34" name="Rectangle 233"/>
          <p:cNvSpPr/>
          <p:nvPr/>
        </p:nvSpPr>
        <p:spPr>
          <a:xfrm rot="16200000">
            <a:off x="5730640" y="350782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5734743" y="368998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36" name="Connecteur droit 235"/>
          <p:cNvCxnSpPr/>
          <p:nvPr/>
        </p:nvCxnSpPr>
        <p:spPr>
          <a:xfrm>
            <a:off x="6089530" y="346636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Rectangle 236"/>
          <p:cNvSpPr/>
          <p:nvPr/>
        </p:nvSpPr>
        <p:spPr>
          <a:xfrm>
            <a:off x="6244524" y="1161862"/>
            <a:ext cx="1038871" cy="411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6244524" y="1572558"/>
            <a:ext cx="1038869" cy="140694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6244524" y="2126060"/>
            <a:ext cx="1038868" cy="146747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6244524" y="2699457"/>
            <a:ext cx="1038868" cy="139314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6244525" y="3260385"/>
            <a:ext cx="1038867" cy="143401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6244524" y="2272807"/>
            <a:ext cx="1038868" cy="424378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6244525" y="2839381"/>
            <a:ext cx="1038867" cy="419917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6244523" y="3403246"/>
            <a:ext cx="380589" cy="424692"/>
          </a:xfrm>
          <a:prstGeom prst="rect">
            <a:avLst/>
          </a:prstGeom>
          <a:solidFill>
            <a:srgbClr val="9FF6FF">
              <a:alpha val="5294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6244524" y="1712868"/>
            <a:ext cx="1038870" cy="411798"/>
          </a:xfrm>
          <a:prstGeom prst="rect">
            <a:avLst/>
          </a:prstGeom>
          <a:solidFill>
            <a:schemeClr val="accent1">
              <a:lumMod val="40000"/>
              <a:lumOff val="6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46" name="Connecteur droit avec flèche 245"/>
          <p:cNvCxnSpPr/>
          <p:nvPr/>
        </p:nvCxnSpPr>
        <p:spPr>
          <a:xfrm flipV="1">
            <a:off x="573308" y="1156090"/>
            <a:ext cx="6718576" cy="1"/>
          </a:xfrm>
          <a:prstGeom prst="straightConnector1">
            <a:avLst/>
          </a:prstGeom>
          <a:ln>
            <a:solidFill>
              <a:srgbClr val="0062C8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Rectangle 246"/>
          <p:cNvSpPr/>
          <p:nvPr/>
        </p:nvSpPr>
        <p:spPr>
          <a:xfrm rot="16200000">
            <a:off x="6135678" y="125015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6137224" y="142899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cxnSp>
        <p:nvCxnSpPr>
          <p:cNvPr id="249" name="Connecteur droit 248"/>
          <p:cNvCxnSpPr/>
          <p:nvPr/>
        </p:nvCxnSpPr>
        <p:spPr>
          <a:xfrm>
            <a:off x="6595978" y="1209526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Rectangle 249"/>
          <p:cNvSpPr/>
          <p:nvPr/>
        </p:nvSpPr>
        <p:spPr>
          <a:xfrm rot="16200000">
            <a:off x="6564955" y="12442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6387180" y="14266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52" name="Connecteur droit 251"/>
          <p:cNvCxnSpPr/>
          <p:nvPr/>
        </p:nvCxnSpPr>
        <p:spPr>
          <a:xfrm>
            <a:off x="6755463" y="121284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Rectangle 252"/>
          <p:cNvSpPr/>
          <p:nvPr/>
        </p:nvSpPr>
        <p:spPr>
          <a:xfrm rot="16200000">
            <a:off x="6394143" y="12453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6561792" y="142777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55" name="Connecteur droit 254"/>
          <p:cNvCxnSpPr/>
          <p:nvPr/>
        </p:nvCxnSpPr>
        <p:spPr>
          <a:xfrm>
            <a:off x="6922132" y="121396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" name="Rectangle 255"/>
          <p:cNvSpPr/>
          <p:nvPr/>
        </p:nvSpPr>
        <p:spPr>
          <a:xfrm>
            <a:off x="6836249" y="130532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6833464" y="142962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258" name="Rectangle 257"/>
          <p:cNvSpPr/>
          <p:nvPr/>
        </p:nvSpPr>
        <p:spPr>
          <a:xfrm rot="16200000">
            <a:off x="6893118" y="180875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6890334" y="199668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cxnSp>
        <p:nvCxnSpPr>
          <p:cNvPr id="260" name="Connecteur droit 259"/>
          <p:cNvCxnSpPr/>
          <p:nvPr/>
        </p:nvCxnSpPr>
        <p:spPr>
          <a:xfrm>
            <a:off x="6452927" y="1762787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Rectangle 260"/>
          <p:cNvSpPr/>
          <p:nvPr/>
        </p:nvSpPr>
        <p:spPr>
          <a:xfrm rot="16200000">
            <a:off x="6662501" y="18096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6127900" y="256500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sp>
        <p:nvSpPr>
          <p:cNvPr id="263" name="Rectangle 262"/>
          <p:cNvSpPr/>
          <p:nvPr/>
        </p:nvSpPr>
        <p:spPr>
          <a:xfrm>
            <a:off x="6376383" y="18552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6373599" y="197954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sp>
        <p:nvSpPr>
          <p:cNvPr id="265" name="Rectangle 264"/>
          <p:cNvSpPr/>
          <p:nvPr/>
        </p:nvSpPr>
        <p:spPr>
          <a:xfrm rot="16200000">
            <a:off x="6063834" y="180095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1070610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6060477" y="19843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cxnSp>
        <p:nvCxnSpPr>
          <p:cNvPr id="267" name="Connecteur droit 266"/>
          <p:cNvCxnSpPr/>
          <p:nvPr/>
        </p:nvCxnSpPr>
        <p:spPr>
          <a:xfrm>
            <a:off x="6847575" y="17631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Rectangle 267"/>
          <p:cNvSpPr/>
          <p:nvPr/>
        </p:nvSpPr>
        <p:spPr>
          <a:xfrm>
            <a:off x="4769466" y="2106723"/>
            <a:ext cx="1059785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3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9" name="Rectangle 268"/>
          <p:cNvSpPr/>
          <p:nvPr/>
        </p:nvSpPr>
        <p:spPr>
          <a:xfrm>
            <a:off x="5679111" y="2123285"/>
            <a:ext cx="627269" cy="1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00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0" name="Rectangle 269"/>
          <p:cNvSpPr/>
          <p:nvPr/>
        </p:nvSpPr>
        <p:spPr>
          <a:xfrm>
            <a:off x="5633536" y="2672826"/>
            <a:ext cx="706995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4870571" y="2676577"/>
            <a:ext cx="883450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798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5664618" y="3232472"/>
            <a:ext cx="579906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3" name="Rectangle 272"/>
          <p:cNvSpPr/>
          <p:nvPr/>
        </p:nvSpPr>
        <p:spPr>
          <a:xfrm rot="16200000">
            <a:off x="6131370" y="237764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6659084" y="198810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75" name="Connecteur droit 274"/>
          <p:cNvCxnSpPr/>
          <p:nvPr/>
        </p:nvCxnSpPr>
        <p:spPr>
          <a:xfrm>
            <a:off x="6554884" y="2337005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" name="Rectangle 275"/>
          <p:cNvSpPr/>
          <p:nvPr/>
        </p:nvSpPr>
        <p:spPr>
          <a:xfrm rot="16200000">
            <a:off x="6368201" y="23671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77" name="Connecteur droit 276"/>
          <p:cNvCxnSpPr/>
          <p:nvPr/>
        </p:nvCxnSpPr>
        <p:spPr>
          <a:xfrm>
            <a:off x="6740259" y="233578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" name="Rectangle 277"/>
          <p:cNvSpPr/>
          <p:nvPr/>
        </p:nvSpPr>
        <p:spPr>
          <a:xfrm rot="16200000">
            <a:off x="6734685" y="236806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79" name="Connecteur droit 278"/>
          <p:cNvCxnSpPr/>
          <p:nvPr/>
        </p:nvCxnSpPr>
        <p:spPr>
          <a:xfrm>
            <a:off x="6926465" y="234131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0" name="Rectangle 279"/>
          <p:cNvSpPr/>
          <p:nvPr/>
        </p:nvSpPr>
        <p:spPr>
          <a:xfrm>
            <a:off x="6366265" y="256105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81" name="Rectangle 280"/>
          <p:cNvSpPr/>
          <p:nvPr/>
        </p:nvSpPr>
        <p:spPr>
          <a:xfrm>
            <a:off x="6560354" y="25621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82" name="Rectangle 281"/>
          <p:cNvSpPr/>
          <p:nvPr/>
        </p:nvSpPr>
        <p:spPr>
          <a:xfrm rot="16200000">
            <a:off x="6558417" y="23686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83" name="Rectangle 282"/>
          <p:cNvSpPr/>
          <p:nvPr/>
        </p:nvSpPr>
        <p:spPr>
          <a:xfrm>
            <a:off x="6733974" y="256232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84" name="Rectangle 283"/>
          <p:cNvSpPr/>
          <p:nvPr/>
        </p:nvSpPr>
        <p:spPr>
          <a:xfrm>
            <a:off x="6586800" y="299081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1070526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6584015" y="311511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cxnSp>
        <p:nvCxnSpPr>
          <p:cNvPr id="286" name="Connecteur droit 285"/>
          <p:cNvCxnSpPr/>
          <p:nvPr/>
        </p:nvCxnSpPr>
        <p:spPr>
          <a:xfrm>
            <a:off x="6627123" y="2895184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" name="Rectangle 286"/>
          <p:cNvSpPr/>
          <p:nvPr/>
        </p:nvSpPr>
        <p:spPr>
          <a:xfrm rot="16200000">
            <a:off x="6240199" y="29348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6238258" y="31287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89" name="Connecteur droit 288"/>
          <p:cNvCxnSpPr/>
          <p:nvPr/>
        </p:nvCxnSpPr>
        <p:spPr>
          <a:xfrm>
            <a:off x="7109086" y="289929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0" name="Rectangle 289"/>
          <p:cNvSpPr/>
          <p:nvPr/>
        </p:nvSpPr>
        <p:spPr>
          <a:xfrm rot="16200000">
            <a:off x="6039534" y="294079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91" name="Connecteur droit 290"/>
          <p:cNvCxnSpPr/>
          <p:nvPr/>
        </p:nvCxnSpPr>
        <p:spPr>
          <a:xfrm>
            <a:off x="6416331" y="2895616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2" name="Rectangle 291"/>
          <p:cNvSpPr/>
          <p:nvPr/>
        </p:nvSpPr>
        <p:spPr>
          <a:xfrm>
            <a:off x="6042626" y="312516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93" name="Rectangle 292"/>
          <p:cNvSpPr/>
          <p:nvPr/>
        </p:nvSpPr>
        <p:spPr>
          <a:xfrm rot="16200000">
            <a:off x="6924199" y="236591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6922259" y="255979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95" name="Rectangle 294"/>
          <p:cNvSpPr/>
          <p:nvPr/>
        </p:nvSpPr>
        <p:spPr>
          <a:xfrm rot="16200000">
            <a:off x="6918715" y="294770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6917498" y="31279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97" name="Connecteur droit 296"/>
          <p:cNvCxnSpPr/>
          <p:nvPr/>
        </p:nvCxnSpPr>
        <p:spPr>
          <a:xfrm>
            <a:off x="7110611" y="234262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8" name="Rectangle 297"/>
          <p:cNvSpPr/>
          <p:nvPr/>
        </p:nvSpPr>
        <p:spPr>
          <a:xfrm>
            <a:off x="4866720" y="3235305"/>
            <a:ext cx="794116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9" name="Rectangle 298"/>
          <p:cNvSpPr/>
          <p:nvPr/>
        </p:nvSpPr>
        <p:spPr>
          <a:xfrm>
            <a:off x="6246512" y="3828517"/>
            <a:ext cx="382027" cy="144949"/>
          </a:xfrm>
          <a:prstGeom prst="rect">
            <a:avLst/>
          </a:prstGeom>
          <a:solidFill>
            <a:srgbClr val="4D7A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0" name="Rectangle 299"/>
          <p:cNvSpPr/>
          <p:nvPr/>
        </p:nvSpPr>
        <p:spPr>
          <a:xfrm>
            <a:off x="6628539" y="3827223"/>
            <a:ext cx="654856" cy="146244"/>
          </a:xfrm>
          <a:prstGeom prst="rect">
            <a:avLst/>
          </a:prstGeom>
          <a:solidFill>
            <a:srgbClr val="CCA3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01" name="Connecteur droit 300"/>
          <p:cNvCxnSpPr/>
          <p:nvPr/>
        </p:nvCxnSpPr>
        <p:spPr>
          <a:xfrm>
            <a:off x="2583918" y="346411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301"/>
          <p:cNvCxnSpPr/>
          <p:nvPr/>
        </p:nvCxnSpPr>
        <p:spPr>
          <a:xfrm>
            <a:off x="797099" y="346680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3" name="Rectangle 302"/>
          <p:cNvSpPr/>
          <p:nvPr/>
        </p:nvSpPr>
        <p:spPr>
          <a:xfrm rot="16200000">
            <a:off x="1622136" y="3511688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1064210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04" name="Rectangle 303"/>
          <p:cNvSpPr/>
          <p:nvPr/>
        </p:nvSpPr>
        <p:spPr>
          <a:xfrm>
            <a:off x="1619351" y="3706434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305" name="Connecteur droit 304"/>
          <p:cNvCxnSpPr/>
          <p:nvPr/>
        </p:nvCxnSpPr>
        <p:spPr>
          <a:xfrm>
            <a:off x="2071487" y="346865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6" name="Rectangle 305"/>
          <p:cNvSpPr/>
          <p:nvPr/>
        </p:nvSpPr>
        <p:spPr>
          <a:xfrm>
            <a:off x="3402766" y="18463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1070504</a:t>
            </a:r>
          </a:p>
        </p:txBody>
      </p:sp>
      <p:sp>
        <p:nvSpPr>
          <p:cNvPr id="307" name="Rectangle 306"/>
          <p:cNvSpPr/>
          <p:nvPr/>
        </p:nvSpPr>
        <p:spPr>
          <a:xfrm>
            <a:off x="3399981" y="19789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4464156" y="255698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309" name="Connecteur droit 308"/>
          <p:cNvCxnSpPr/>
          <p:nvPr/>
        </p:nvCxnSpPr>
        <p:spPr>
          <a:xfrm>
            <a:off x="3703246" y="346801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0" name="Rectangle 309"/>
          <p:cNvSpPr/>
          <p:nvPr/>
        </p:nvSpPr>
        <p:spPr>
          <a:xfrm>
            <a:off x="4078989" y="3233507"/>
            <a:ext cx="789235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11" name="Connecteur droit 310"/>
          <p:cNvCxnSpPr/>
          <p:nvPr/>
        </p:nvCxnSpPr>
        <p:spPr>
          <a:xfrm>
            <a:off x="6084704" y="121275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2" name="Rectangle 311"/>
          <p:cNvSpPr/>
          <p:nvPr/>
        </p:nvSpPr>
        <p:spPr>
          <a:xfrm rot="16200000">
            <a:off x="5894013" y="124234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5890445" y="142359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314" name="Connecteur droit 313"/>
          <p:cNvCxnSpPr/>
          <p:nvPr/>
        </p:nvCxnSpPr>
        <p:spPr>
          <a:xfrm>
            <a:off x="5010925" y="234121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314"/>
          <p:cNvCxnSpPr/>
          <p:nvPr/>
        </p:nvCxnSpPr>
        <p:spPr>
          <a:xfrm>
            <a:off x="5163184" y="233855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Connecteur droit 315"/>
          <p:cNvCxnSpPr/>
          <p:nvPr/>
        </p:nvCxnSpPr>
        <p:spPr>
          <a:xfrm>
            <a:off x="5754478" y="233832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" name="Rectangle 316"/>
          <p:cNvSpPr/>
          <p:nvPr/>
        </p:nvSpPr>
        <p:spPr>
          <a:xfrm>
            <a:off x="2424956" y="3231537"/>
            <a:ext cx="357459" cy="199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18" name="Connecteur droit 317"/>
          <p:cNvCxnSpPr/>
          <p:nvPr/>
        </p:nvCxnSpPr>
        <p:spPr>
          <a:xfrm>
            <a:off x="7045458" y="1767427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9" name="Rectangle 318"/>
          <p:cNvSpPr/>
          <p:nvPr/>
        </p:nvSpPr>
        <p:spPr>
          <a:xfrm>
            <a:off x="4871562" y="3804435"/>
            <a:ext cx="1047120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0" name="Rectangle 319"/>
          <p:cNvSpPr/>
          <p:nvPr/>
        </p:nvSpPr>
        <p:spPr>
          <a:xfrm rot="16200000">
            <a:off x="6153983" y="350835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1064125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6152767" y="368858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322" name="Rectangle 321"/>
          <p:cNvSpPr/>
          <p:nvPr/>
        </p:nvSpPr>
        <p:spPr>
          <a:xfrm>
            <a:off x="6621365" y="3400883"/>
            <a:ext cx="662029" cy="426339"/>
          </a:xfrm>
          <a:prstGeom prst="rect">
            <a:avLst/>
          </a:prstGeom>
          <a:solidFill>
            <a:srgbClr val="F3DDC5">
              <a:alpha val="5254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323" name="Connecteur droit 322"/>
          <p:cNvCxnSpPr/>
          <p:nvPr/>
        </p:nvCxnSpPr>
        <p:spPr>
          <a:xfrm>
            <a:off x="6958724" y="346309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4" name="Rectangle 323"/>
          <p:cNvSpPr/>
          <p:nvPr/>
        </p:nvSpPr>
        <p:spPr>
          <a:xfrm rot="16200000">
            <a:off x="6844313" y="35001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25" name="Rectangle 324"/>
          <p:cNvSpPr/>
          <p:nvPr/>
        </p:nvSpPr>
        <p:spPr>
          <a:xfrm>
            <a:off x="6842373" y="369405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326" name="Rectangle 325"/>
          <p:cNvSpPr/>
          <p:nvPr/>
        </p:nvSpPr>
        <p:spPr>
          <a:xfrm rot="16200000">
            <a:off x="6515415" y="35026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1064126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6513475" y="369655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6</a:t>
            </a:r>
          </a:p>
        </p:txBody>
      </p:sp>
      <p:sp>
        <p:nvSpPr>
          <p:cNvPr id="328" name="Rectangle 327"/>
          <p:cNvSpPr/>
          <p:nvPr/>
        </p:nvSpPr>
        <p:spPr>
          <a:xfrm>
            <a:off x="2796951" y="3804051"/>
            <a:ext cx="1112097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9" name="Rectangle 328"/>
          <p:cNvSpPr/>
          <p:nvPr/>
        </p:nvSpPr>
        <p:spPr>
          <a:xfrm>
            <a:off x="5841294" y="3812738"/>
            <a:ext cx="478705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00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</a:t>
            </a:r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.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30" name="Image 3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152" y="4049131"/>
            <a:ext cx="688944" cy="439382"/>
          </a:xfrm>
          <a:prstGeom prst="rect">
            <a:avLst/>
          </a:prstGeom>
        </p:spPr>
      </p:pic>
      <p:sp>
        <p:nvSpPr>
          <p:cNvPr id="331" name="ZoneTexte 330"/>
          <p:cNvSpPr txBox="1"/>
          <p:nvPr/>
        </p:nvSpPr>
        <p:spPr>
          <a:xfrm>
            <a:off x="6913552" y="4112231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97D700"/>
                </a:solidFill>
                <a:latin typeface="Arial"/>
              </a:rPr>
              <a:t>Ø 32</a:t>
            </a:r>
          </a:p>
        </p:txBody>
      </p:sp>
      <p:pic>
        <p:nvPicPr>
          <p:cNvPr id="332" name="Image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54" y="2998990"/>
            <a:ext cx="688211" cy="438506"/>
          </a:xfrm>
          <a:prstGeom prst="rect">
            <a:avLst/>
          </a:prstGeom>
        </p:spPr>
      </p:pic>
      <p:pic>
        <p:nvPicPr>
          <p:cNvPr id="333" name="Image 3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148" y="3547641"/>
            <a:ext cx="688211" cy="438506"/>
          </a:xfrm>
          <a:prstGeom prst="rect">
            <a:avLst/>
          </a:prstGeom>
        </p:spPr>
      </p:pic>
      <p:sp>
        <p:nvSpPr>
          <p:cNvPr id="334" name="ZoneTexte 333"/>
          <p:cNvSpPr txBox="1"/>
          <p:nvPr/>
        </p:nvSpPr>
        <p:spPr>
          <a:xfrm>
            <a:off x="8243834" y="3054021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4D7A99"/>
                </a:solidFill>
                <a:latin typeface="Arial"/>
              </a:rPr>
              <a:t>Ø 40</a:t>
            </a:r>
          </a:p>
        </p:txBody>
      </p:sp>
      <p:sp>
        <p:nvSpPr>
          <p:cNvPr id="335" name="ZoneTexte 334"/>
          <p:cNvSpPr txBox="1"/>
          <p:nvPr/>
        </p:nvSpPr>
        <p:spPr>
          <a:xfrm>
            <a:off x="8243834" y="3616558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CCA366"/>
                </a:solidFill>
                <a:latin typeface="Arial"/>
              </a:rPr>
              <a:t>Ø 50</a:t>
            </a:r>
          </a:p>
        </p:txBody>
      </p:sp>
      <p:sp>
        <p:nvSpPr>
          <p:cNvPr id="336" name="Rectangle 335"/>
          <p:cNvSpPr/>
          <p:nvPr/>
        </p:nvSpPr>
        <p:spPr>
          <a:xfrm>
            <a:off x="7564505" y="1593775"/>
            <a:ext cx="1400965" cy="8577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3-4 stop rayons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3-4 stickers de sol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3-4 panneaux hauts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1 tête de gondole</a:t>
            </a:r>
          </a:p>
          <a:p>
            <a:pPr defTabSz="456789"/>
            <a:endParaRPr lang="fr-FR" sz="699" dirty="0">
              <a:solidFill>
                <a:srgbClr val="0062C8"/>
              </a:solidFill>
              <a:latin typeface="Acumin Pro Extra Light" panose="020B0304020202020204" pitchFamily="34" charset="0"/>
            </a:endParaRPr>
          </a:p>
          <a:p>
            <a:pPr defTabSz="456789"/>
            <a:endParaRPr lang="fr-FR" sz="999" dirty="0">
              <a:solidFill>
                <a:srgbClr val="0062C8"/>
              </a:solidFill>
              <a:latin typeface="Acumin Pro Extra Light" panose="020B0304020202020204" pitchFamily="34" charset="0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6063555" y="1538935"/>
            <a:ext cx="1370941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8" name="Rectangle 337"/>
          <p:cNvSpPr/>
          <p:nvPr/>
        </p:nvSpPr>
        <p:spPr>
          <a:xfrm>
            <a:off x="6117264" y="2107296"/>
            <a:ext cx="469536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RAC.</a:t>
            </a:r>
            <a:endParaRPr lang="fr-FR" sz="13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9" name="Rectangle 338"/>
          <p:cNvSpPr/>
          <p:nvPr/>
        </p:nvSpPr>
        <p:spPr>
          <a:xfrm>
            <a:off x="6491276" y="2110562"/>
            <a:ext cx="706995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0" name="Rectangle 339"/>
          <p:cNvSpPr/>
          <p:nvPr/>
        </p:nvSpPr>
        <p:spPr>
          <a:xfrm>
            <a:off x="6413518" y="2673814"/>
            <a:ext cx="706995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1" name="Rectangle 340"/>
          <p:cNvSpPr/>
          <p:nvPr/>
        </p:nvSpPr>
        <p:spPr>
          <a:xfrm>
            <a:off x="5985787" y="3224324"/>
            <a:ext cx="706995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2" name="Rectangle 341"/>
          <p:cNvSpPr/>
          <p:nvPr/>
        </p:nvSpPr>
        <p:spPr>
          <a:xfrm>
            <a:off x="6431908" y="3228678"/>
            <a:ext cx="579906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3" name="Rectangle 342"/>
          <p:cNvSpPr/>
          <p:nvPr/>
        </p:nvSpPr>
        <p:spPr>
          <a:xfrm>
            <a:off x="6989019" y="3246497"/>
            <a:ext cx="398847" cy="1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00" b="1" dirty="0">
                <a:solidFill>
                  <a:srgbClr val="FFFFFF"/>
                </a:solidFill>
                <a:latin typeface="Acumin Pro" panose="020B0504020202020204" pitchFamily="34" charset="0"/>
              </a:rPr>
              <a:t>ACC.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4" name="Rectangle 343"/>
          <p:cNvSpPr/>
          <p:nvPr/>
        </p:nvSpPr>
        <p:spPr>
          <a:xfrm>
            <a:off x="6252744" y="3812279"/>
            <a:ext cx="706995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5" name="Rectangle 344"/>
          <p:cNvSpPr/>
          <p:nvPr/>
        </p:nvSpPr>
        <p:spPr>
          <a:xfrm>
            <a:off x="6944056" y="3798808"/>
            <a:ext cx="351291" cy="307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6" name="ZoneTexte 345"/>
          <p:cNvSpPr txBox="1"/>
          <p:nvPr/>
        </p:nvSpPr>
        <p:spPr>
          <a:xfrm rot="16200000">
            <a:off x="8010175" y="3607309"/>
            <a:ext cx="2067882" cy="230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899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*Prix indicatif hors tubes et outillages</a:t>
            </a:r>
          </a:p>
        </p:txBody>
      </p:sp>
      <p:sp>
        <p:nvSpPr>
          <p:cNvPr id="347" name="Rectangle à coins arrondis 346"/>
          <p:cNvSpPr/>
          <p:nvPr/>
        </p:nvSpPr>
        <p:spPr>
          <a:xfrm rot="612111">
            <a:off x="7133300" y="200885"/>
            <a:ext cx="1662508" cy="932396"/>
          </a:xfrm>
          <a:prstGeom prst="roundRect">
            <a:avLst/>
          </a:prstGeom>
          <a:solidFill>
            <a:srgbClr val="006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1399" dirty="0">
                <a:solidFill>
                  <a:srgbClr val="FFFFFF"/>
                </a:solidFill>
                <a:latin typeface="Arial"/>
              </a:rPr>
              <a:t>Valeur Nette </a:t>
            </a:r>
          </a:p>
          <a:p>
            <a:pPr algn="ctr" defTabSz="456789"/>
            <a:r>
              <a:rPr lang="fr-FR" sz="1099" dirty="0">
                <a:solidFill>
                  <a:srgbClr val="FFFFFF"/>
                </a:solidFill>
                <a:latin typeface="Arial"/>
              </a:rPr>
              <a:t>Remise 50% </a:t>
            </a:r>
          </a:p>
          <a:p>
            <a:pPr algn="ctr" defTabSz="456789"/>
            <a:r>
              <a:rPr lang="fr-FR" sz="1798" b="1" dirty="0">
                <a:solidFill>
                  <a:srgbClr val="FFFFFF"/>
                </a:solidFill>
                <a:latin typeface="Acumin Pro Extra Light" panose="020B0304020202020204" pitchFamily="34" charset="0"/>
              </a:rPr>
              <a:t>20 770 € </a:t>
            </a:r>
            <a:r>
              <a:rPr lang="fr-FR" sz="999" dirty="0">
                <a:solidFill>
                  <a:srgbClr val="FFFFFF"/>
                </a:solidFill>
                <a:latin typeface="Acumin Pro Extra Light" panose="020B0304020202020204" pitchFamily="34" charset="0"/>
              </a:rPr>
              <a:t>HT*</a:t>
            </a:r>
            <a:endParaRPr lang="fr-FR" sz="1798" dirty="0">
              <a:solidFill>
                <a:srgbClr val="FFFFFF"/>
              </a:solidFill>
              <a:latin typeface="Acumin Pro Extr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467544" y="915566"/>
            <a:ext cx="7994650" cy="827908"/>
          </a:xfrm>
        </p:spPr>
        <p:txBody>
          <a:bodyPr/>
          <a:lstStyle/>
          <a:p>
            <a:pPr algn="ctr"/>
            <a:r>
              <a:rPr lang="fr-FR" dirty="0" smtClean="0"/>
              <a:t>Et pour </a:t>
            </a:r>
            <a:r>
              <a:rPr lang="fr-FR" smtClean="0"/>
              <a:t>votre agence </a:t>
            </a:r>
            <a:r>
              <a:rPr lang="fr-FR" dirty="0" smtClean="0"/>
              <a:t>quelle offre de merchandising et de mise en stock adaptée ?</a:t>
            </a: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95" y="2407903"/>
            <a:ext cx="1862548" cy="186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0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11560" y="1131590"/>
            <a:ext cx="5951863" cy="16907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96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Offres de remboursement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015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Conquête</a:t>
            </a:r>
            <a:r>
              <a:rPr lang="en-GB" dirty="0" smtClean="0"/>
              <a:t> Nouveau client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5371980" y="3901226"/>
            <a:ext cx="3016444" cy="87292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dirty="0" smtClean="0">
                <a:solidFill>
                  <a:srgbClr val="0062C8"/>
                </a:solidFill>
              </a:rPr>
              <a:t>Remboursement de sur l’achat d’une mâchoire dans la limite de 100€ </a:t>
            </a:r>
          </a:p>
          <a:p>
            <a:pPr algn="ctr"/>
            <a:r>
              <a:rPr lang="fr-FR" sz="1000" i="1" dirty="0" smtClean="0">
                <a:solidFill>
                  <a:srgbClr val="0062C8"/>
                </a:solidFill>
              </a:rPr>
              <a:t>(pour les 200 premiers)</a:t>
            </a:r>
            <a:endParaRPr lang="fr-FR" i="1" dirty="0">
              <a:solidFill>
                <a:srgbClr val="0062C8"/>
              </a:solidFill>
            </a:endParaRPr>
          </a:p>
          <a:p>
            <a:pPr algn="ctr"/>
            <a:r>
              <a:rPr lang="fr-FR" sz="1400" dirty="0" smtClean="0">
                <a:solidFill>
                  <a:srgbClr val="0062C8"/>
                </a:solidFill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99220" y="3901226"/>
            <a:ext cx="2232248" cy="108067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dirty="0" smtClean="0">
                <a:solidFill>
                  <a:srgbClr val="0062C8"/>
                </a:solidFill>
              </a:rPr>
              <a:t>Remboursement 200€ sur l’achat d’une minipipe32</a:t>
            </a:r>
          </a:p>
          <a:p>
            <a:pPr algn="ctr"/>
            <a:r>
              <a:rPr lang="fr-FR" sz="1050" i="1" dirty="0">
                <a:solidFill>
                  <a:srgbClr val="0062C8"/>
                </a:solidFill>
              </a:rPr>
              <a:t>(pour les 3</a:t>
            </a:r>
            <a:r>
              <a:rPr lang="fr-FR" sz="1050" i="1" dirty="0" smtClean="0">
                <a:solidFill>
                  <a:srgbClr val="0062C8"/>
                </a:solidFill>
              </a:rPr>
              <a:t>0 </a:t>
            </a:r>
            <a:r>
              <a:rPr lang="fr-FR" sz="1050" i="1" dirty="0">
                <a:solidFill>
                  <a:srgbClr val="0062C8"/>
                </a:solidFill>
              </a:rPr>
              <a:t>premiers)</a:t>
            </a:r>
          </a:p>
          <a:p>
            <a:pPr algn="ctr"/>
            <a:endParaRPr lang="fr-FR" dirty="0">
              <a:solidFill>
                <a:srgbClr val="0062C8"/>
              </a:solidFill>
            </a:endParaRPr>
          </a:p>
          <a:p>
            <a:pPr algn="ctr"/>
            <a:r>
              <a:rPr lang="fr-FR" sz="1400" dirty="0" smtClean="0">
                <a:solidFill>
                  <a:srgbClr val="0062C8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44243" y="862075"/>
            <a:ext cx="2017013" cy="9037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dirty="0" smtClean="0">
                <a:solidFill>
                  <a:srgbClr val="0062C8"/>
                </a:solidFill>
              </a:rPr>
              <a:t>OFFRE </a:t>
            </a:r>
            <a:r>
              <a:rPr lang="fr-FR" dirty="0">
                <a:solidFill>
                  <a:srgbClr val="0062C8"/>
                </a:solidFill>
              </a:rPr>
              <a:t>DE </a:t>
            </a:r>
            <a:r>
              <a:rPr lang="fr-FR" dirty="0" smtClean="0">
                <a:solidFill>
                  <a:srgbClr val="0062C8"/>
                </a:solidFill>
              </a:rPr>
              <a:t>REMBOURSEMENT</a:t>
            </a:r>
          </a:p>
          <a:p>
            <a:pPr algn="ctr"/>
            <a:r>
              <a:rPr lang="fr-FR" dirty="0" smtClean="0">
                <a:solidFill>
                  <a:srgbClr val="0062C8"/>
                </a:solidFill>
              </a:rPr>
              <a:t>PACKS START UP</a:t>
            </a:r>
          </a:p>
          <a:p>
            <a:pPr algn="ctr"/>
            <a:r>
              <a:rPr lang="fr-FR" b="1" dirty="0" smtClean="0">
                <a:solidFill>
                  <a:srgbClr val="0062C8"/>
                </a:solidFill>
                <a:sym typeface="Symbol" panose="05050102010706020507" pitchFamily="18" charset="2"/>
              </a:rPr>
              <a:t></a:t>
            </a:r>
            <a:r>
              <a:rPr lang="fr-FR" b="1" dirty="0" smtClean="0">
                <a:solidFill>
                  <a:srgbClr val="0062C8"/>
                </a:solidFill>
              </a:rPr>
              <a:t>16 et </a:t>
            </a:r>
            <a:r>
              <a:rPr lang="fr-FR" b="1" dirty="0" smtClean="0">
                <a:solidFill>
                  <a:srgbClr val="0062C8"/>
                </a:solidFill>
                <a:sym typeface="Symbol" panose="05050102010706020507" pitchFamily="18" charset="2"/>
              </a:rPr>
              <a:t></a:t>
            </a:r>
            <a:r>
              <a:rPr lang="fr-FR" b="1" dirty="0" smtClean="0">
                <a:solidFill>
                  <a:srgbClr val="0062C8"/>
                </a:solidFill>
              </a:rPr>
              <a:t>20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390804" y="897430"/>
            <a:ext cx="2853604" cy="9037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dirty="0">
                <a:solidFill>
                  <a:srgbClr val="0062C8"/>
                </a:solidFill>
              </a:rPr>
              <a:t>OFFRE DE </a:t>
            </a:r>
            <a:endParaRPr lang="fr-FR" dirty="0" smtClean="0">
              <a:solidFill>
                <a:srgbClr val="0062C8"/>
              </a:solidFill>
            </a:endParaRPr>
          </a:p>
          <a:p>
            <a:pPr algn="ctr"/>
            <a:r>
              <a:rPr lang="fr-FR" dirty="0" smtClean="0">
                <a:solidFill>
                  <a:srgbClr val="0062C8"/>
                </a:solidFill>
              </a:rPr>
              <a:t>REMBOURSEMENT</a:t>
            </a:r>
          </a:p>
          <a:p>
            <a:pPr algn="ctr"/>
            <a:r>
              <a:rPr lang="fr-FR" dirty="0" smtClean="0">
                <a:solidFill>
                  <a:srgbClr val="0062C8"/>
                </a:solidFill>
              </a:rPr>
              <a:t>PACKS START UP</a:t>
            </a:r>
          </a:p>
          <a:p>
            <a:pPr algn="ctr"/>
            <a:r>
              <a:rPr lang="fr-FR" b="1" dirty="0" smtClean="0">
                <a:solidFill>
                  <a:srgbClr val="0062C8"/>
                </a:solidFill>
                <a:sym typeface="Symbol" panose="05050102010706020507" pitchFamily="18" charset="2"/>
              </a:rPr>
              <a:t>1</a:t>
            </a:r>
            <a:r>
              <a:rPr lang="fr-FR" b="1" dirty="0" smtClean="0">
                <a:solidFill>
                  <a:srgbClr val="0062C8"/>
                </a:solidFill>
              </a:rPr>
              <a:t>6, </a:t>
            </a:r>
            <a:r>
              <a:rPr lang="fr-FR" b="1" dirty="0" smtClean="0">
                <a:solidFill>
                  <a:srgbClr val="0062C8"/>
                </a:solidFill>
                <a:sym typeface="Symbol" panose="05050102010706020507" pitchFamily="18" charset="2"/>
              </a:rPr>
              <a:t></a:t>
            </a:r>
            <a:r>
              <a:rPr lang="fr-FR" b="1" dirty="0" smtClean="0">
                <a:solidFill>
                  <a:srgbClr val="0062C8"/>
                </a:solidFill>
              </a:rPr>
              <a:t>20 ou 25</a:t>
            </a:r>
          </a:p>
        </p:txBody>
      </p:sp>
      <p:sp>
        <p:nvSpPr>
          <p:cNvPr id="6" name="Rectangle 5"/>
          <p:cNvSpPr/>
          <p:nvPr/>
        </p:nvSpPr>
        <p:spPr>
          <a:xfrm rot="20698821">
            <a:off x="261634" y="1149798"/>
            <a:ext cx="1555167" cy="612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Nouvel installateur en MLCP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(Ex. cuivre…)</a:t>
            </a:r>
            <a:endParaRPr lang="fr-FR" sz="1200" dirty="0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20698821">
            <a:off x="4221211" y="1010555"/>
            <a:ext cx="1575364" cy="612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Nouvel Installeur UPONOR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(ex MLCP concurrent)</a:t>
            </a:r>
          </a:p>
        </p:txBody>
      </p:sp>
      <p:sp>
        <p:nvSpPr>
          <p:cNvPr id="18" name="Ellipse 17"/>
          <p:cNvSpPr/>
          <p:nvPr/>
        </p:nvSpPr>
        <p:spPr>
          <a:xfrm>
            <a:off x="7652036" y="283957"/>
            <a:ext cx="736387" cy="736387"/>
          </a:xfrm>
          <a:prstGeom prst="ellipse">
            <a:avLst/>
          </a:prstGeom>
          <a:solidFill>
            <a:schemeClr val="bg1"/>
          </a:solidFill>
          <a:ln>
            <a:solidFill>
              <a:srgbClr val="006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smtClean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57" y="363688"/>
            <a:ext cx="570343" cy="57034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179" y="1780048"/>
            <a:ext cx="2938600" cy="20772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359" y="1816661"/>
            <a:ext cx="2836779" cy="20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3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118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Le système Multicouche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Adapté pour tous types d’application</a:t>
            </a:r>
            <a:endParaRPr lang="fr-FR" dirty="0">
              <a:solidFill>
                <a:srgbClr val="0062C8"/>
              </a:solidFill>
            </a:endParaRPr>
          </a:p>
        </p:txBody>
      </p:sp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1250873481"/>
              </p:ext>
            </p:extLst>
          </p:nvPr>
        </p:nvGraphicFramePr>
        <p:xfrm>
          <a:off x="574675" y="1347438"/>
          <a:ext cx="3672408" cy="289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UniPipePLUS_collage_4c_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1266"/>
            <a:ext cx="2912988" cy="19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636352" y="2148741"/>
            <a:ext cx="1549053" cy="1296144"/>
          </a:xfrm>
        </p:spPr>
        <p:txBody>
          <a:bodyPr>
            <a:normAutofit/>
          </a:bodyPr>
          <a:lstStyle/>
          <a:p>
            <a:pPr marL="0" lvl="0" indent="0" algn="ctr" eaLnBrk="0" hangingPunct="0">
              <a:buClrTx/>
              <a:buNone/>
            </a:pPr>
            <a:r>
              <a:rPr lang="fr-FR" sz="900" b="1" dirty="0" smtClean="0">
                <a:solidFill>
                  <a:srgbClr val="000000"/>
                </a:solidFill>
              </a:rPr>
              <a:t>Condition d’utilisation : </a:t>
            </a:r>
          </a:p>
          <a:p>
            <a:pPr marL="0" lvl="0" indent="0" algn="ctr" eaLnBrk="0" hangingPunct="0">
              <a:buClrTx/>
              <a:buNone/>
            </a:pPr>
            <a:endParaRPr lang="fr-FR" sz="900" b="1" dirty="0" smtClean="0">
              <a:solidFill>
                <a:srgbClr val="000000"/>
              </a:solidFill>
            </a:endParaRPr>
          </a:p>
          <a:p>
            <a:pPr marL="0" lvl="0" indent="0" algn="ctr" eaLnBrk="0" hangingPunct="0">
              <a:buClrTx/>
              <a:buNone/>
            </a:pPr>
            <a:r>
              <a:rPr lang="fr-FR" sz="900" b="1" dirty="0" smtClean="0">
                <a:solidFill>
                  <a:srgbClr val="000000"/>
                </a:solidFill>
              </a:rPr>
              <a:t>10 Bars à 70°C</a:t>
            </a:r>
          </a:p>
          <a:p>
            <a:pPr marL="0" lvl="0" indent="0" algn="ctr" eaLnBrk="0" hangingPunct="0">
              <a:buClrTx/>
              <a:buNone/>
            </a:pPr>
            <a:endParaRPr lang="fr-FR" sz="100" b="1" dirty="0" smtClean="0">
              <a:solidFill>
                <a:srgbClr val="000000"/>
              </a:solidFill>
            </a:endParaRPr>
          </a:p>
          <a:p>
            <a:pPr marL="0" lvl="0" indent="0" algn="ctr" eaLnBrk="0" hangingPunct="0">
              <a:buClrTx/>
              <a:buNone/>
            </a:pPr>
            <a:r>
              <a:rPr lang="fr-FR" sz="900" b="1" dirty="0" smtClean="0">
                <a:solidFill>
                  <a:srgbClr val="000000"/>
                </a:solidFill>
              </a:rPr>
              <a:t>OU</a:t>
            </a:r>
          </a:p>
          <a:p>
            <a:pPr marL="0" lvl="0" indent="0" algn="ctr" eaLnBrk="0" hangingPunct="0">
              <a:buClrTx/>
              <a:buNone/>
            </a:pPr>
            <a:endParaRPr lang="fr-FR" sz="100" b="1" dirty="0" smtClean="0">
              <a:solidFill>
                <a:srgbClr val="000000"/>
              </a:solidFill>
            </a:endParaRPr>
          </a:p>
          <a:p>
            <a:pPr marL="0" lvl="0" indent="0" algn="ctr" eaLnBrk="0" hangingPunct="0">
              <a:buClrTx/>
              <a:buNone/>
            </a:pPr>
            <a:r>
              <a:rPr lang="fr-FR" sz="900" b="1" dirty="0" smtClean="0">
                <a:solidFill>
                  <a:srgbClr val="000000"/>
                </a:solidFill>
              </a:rPr>
              <a:t>6 Bars à 90°C</a:t>
            </a:r>
            <a:endParaRPr lang="fr-FR" sz="900" b="1" dirty="0"/>
          </a:p>
        </p:txBody>
      </p:sp>
      <p:graphicFrame>
        <p:nvGraphicFramePr>
          <p:cNvPr id="17" name="Diagramme 16"/>
          <p:cNvGraphicFramePr/>
          <p:nvPr>
            <p:extLst>
              <p:ext uri="{D42A27DB-BD31-4B8C-83A1-F6EECF244321}">
                <p14:modId xmlns:p14="http://schemas.microsoft.com/office/powerpoint/2010/main" val="1217188845"/>
              </p:ext>
            </p:extLst>
          </p:nvPr>
        </p:nvGraphicFramePr>
        <p:xfrm>
          <a:off x="4476635" y="1833990"/>
          <a:ext cx="4043049" cy="2412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342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Le système Multicouche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Avantages et atouts</a:t>
            </a:r>
            <a:endParaRPr lang="fr-FR" dirty="0">
              <a:solidFill>
                <a:srgbClr val="0062C8"/>
              </a:solidFill>
            </a:endParaRPr>
          </a:p>
        </p:txBody>
      </p:sp>
      <p:sp>
        <p:nvSpPr>
          <p:cNvPr id="12" name="Rechteck 5"/>
          <p:cNvSpPr/>
          <p:nvPr/>
        </p:nvSpPr>
        <p:spPr>
          <a:xfrm>
            <a:off x="599250" y="1190248"/>
            <a:ext cx="1889291" cy="3310047"/>
          </a:xfrm>
          <a:prstGeom prst="rect">
            <a:avLst/>
          </a:prstGeom>
          <a:solidFill>
            <a:srgbClr val="0062C8"/>
          </a:solidFill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43867" rIns="143867" rtlCol="0" anchor="t"/>
          <a:lstStyle/>
          <a:p>
            <a:pPr marL="317214" lvl="1" indent="-137989" algn="ctr">
              <a:buClr>
                <a:srgbClr val="FFFFFF"/>
              </a:buClr>
            </a:pPr>
            <a:r>
              <a:rPr lang="en-US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1599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stable</a:t>
            </a:r>
            <a:endParaRPr lang="en-US" sz="159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5"/>
          <p:cNvSpPr/>
          <p:nvPr/>
        </p:nvSpPr>
        <p:spPr>
          <a:xfrm>
            <a:off x="5639970" y="1190248"/>
            <a:ext cx="2940517" cy="3310047"/>
          </a:xfrm>
          <a:prstGeom prst="rect">
            <a:avLst/>
          </a:prstGeom>
          <a:solidFill>
            <a:srgbClr val="0062C8"/>
          </a:solidFill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43867" rIns="143867" rtlCol="0" anchor="t"/>
          <a:lstStyle/>
          <a:p>
            <a:pPr marL="317214" lvl="1" indent="-137989" algn="ctr">
              <a:buClr>
                <a:srgbClr val="FFFFFF"/>
              </a:buClr>
            </a:pPr>
            <a:r>
              <a:rPr lang="en-US" sz="1599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Faible</a:t>
            </a:r>
            <a:r>
              <a:rPr lang="en-US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99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rugosité</a:t>
            </a:r>
            <a:r>
              <a:rPr lang="en-US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99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réduisant</a:t>
            </a:r>
            <a:r>
              <a:rPr lang="en-US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PDC</a:t>
            </a:r>
            <a:endParaRPr lang="en-US" sz="1199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5"/>
          <p:cNvSpPr/>
          <p:nvPr/>
        </p:nvSpPr>
        <p:spPr>
          <a:xfrm>
            <a:off x="2627784" y="1190248"/>
            <a:ext cx="2875495" cy="3310047"/>
          </a:xfrm>
          <a:prstGeom prst="rect">
            <a:avLst/>
          </a:prstGeom>
          <a:solidFill>
            <a:srgbClr val="0062C8"/>
          </a:solidFill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43867" rIns="143867" rtlCol="0" anchor="t"/>
          <a:lstStyle/>
          <a:p>
            <a:pPr marL="317214" lvl="1" indent="-137989" algn="ctr">
              <a:buClr>
                <a:srgbClr val="FFFFFF"/>
              </a:buClr>
            </a:pPr>
            <a:r>
              <a:rPr lang="en-US" sz="15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Dilatation </a:t>
            </a:r>
            <a:r>
              <a:rPr lang="en-US" sz="1599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réduite</a:t>
            </a:r>
            <a:endParaRPr lang="en-US" sz="1599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314502"/>
              </p:ext>
            </p:extLst>
          </p:nvPr>
        </p:nvGraphicFramePr>
        <p:xfrm>
          <a:off x="5724128" y="2236258"/>
          <a:ext cx="2762457" cy="143951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34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998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Matière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Indice de rugosité K en mm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987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PERT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0,0004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987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0,003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987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Cuivre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0,0015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610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Tube PVC 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solidFill>
                            <a:schemeClr val="bg1"/>
                          </a:solidFill>
                          <a:effectLst/>
                        </a:rPr>
                        <a:t>0,0015</a:t>
                      </a:r>
                      <a:endParaRPr lang="fr-FR" sz="900" b="0" i="0" u="none" strike="noStrike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987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Acier inox 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solidFill>
                            <a:schemeClr val="bg1"/>
                          </a:solidFill>
                          <a:effectLst/>
                        </a:rPr>
                        <a:t>0,015</a:t>
                      </a:r>
                      <a:endParaRPr lang="fr-FR" sz="900" b="0" i="0" u="none" strike="noStrike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987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Tube acier 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>
                          <a:solidFill>
                            <a:schemeClr val="bg1"/>
                          </a:solidFill>
                          <a:effectLst/>
                        </a:rPr>
                        <a:t>0,05</a:t>
                      </a:r>
                      <a:endParaRPr lang="fr-FR" sz="900" b="0" i="0" u="none" strike="noStrike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987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Acier galvanisé</a:t>
                      </a:r>
                      <a:endParaRPr lang="fr-FR" sz="900" b="1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0,15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Verdana"/>
                      </a:endParaRPr>
                    </a:p>
                  </a:txBody>
                  <a:tcPr marL="8000" marR="8000" marT="80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699791" y="1819711"/>
            <a:ext cx="2736305" cy="2624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smtClean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2988" y="2392228"/>
            <a:ext cx="2485083" cy="1305536"/>
          </a:xfrm>
          <a:prstGeom prst="rect">
            <a:avLst/>
          </a:prstGeo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 l="3532" t="19577" r="3532" b="3764"/>
          <a:stretch>
            <a:fillRect/>
          </a:stretch>
        </p:blipFill>
        <p:spPr bwMode="auto">
          <a:xfrm>
            <a:off x="1005423" y="2412645"/>
            <a:ext cx="1115898" cy="10791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97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Le système Multicouche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Avantages coût du système Multicouche</a:t>
            </a:r>
            <a:endParaRPr lang="fr-FR" dirty="0">
              <a:solidFill>
                <a:srgbClr val="0062C8"/>
              </a:solidFill>
            </a:endParaRP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535861"/>
              </p:ext>
            </p:extLst>
          </p:nvPr>
        </p:nvGraphicFramePr>
        <p:xfrm>
          <a:off x="1118444" y="1097054"/>
          <a:ext cx="7450484" cy="33237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7546">
                  <a:extLst>
                    <a:ext uri="{9D8B030D-6E8A-4147-A177-3AD203B41FA5}">
                      <a16:colId xmlns:a16="http://schemas.microsoft.com/office/drawing/2014/main" val="2267810667"/>
                    </a:ext>
                  </a:extLst>
                </a:gridCol>
                <a:gridCol w="2002606">
                  <a:extLst>
                    <a:ext uri="{9D8B030D-6E8A-4147-A177-3AD203B41FA5}">
                      <a16:colId xmlns:a16="http://schemas.microsoft.com/office/drawing/2014/main" val="513568263"/>
                    </a:ext>
                  </a:extLst>
                </a:gridCol>
                <a:gridCol w="2460332">
                  <a:extLst>
                    <a:ext uri="{9D8B030D-6E8A-4147-A177-3AD203B41FA5}">
                      <a16:colId xmlns:a16="http://schemas.microsoft.com/office/drawing/2014/main" val="3775496710"/>
                    </a:ext>
                  </a:extLst>
                </a:gridCol>
              </a:tblGrid>
              <a:tr h="404912">
                <a:tc>
                  <a:txBody>
                    <a:bodyPr/>
                    <a:lstStyle/>
                    <a:p>
                      <a:endParaRPr lang="fr-FR" sz="1300" dirty="0">
                        <a:solidFill>
                          <a:schemeClr val="bg1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</a:rPr>
                        <a:t>Cuivre diamètre</a:t>
                      </a:r>
                      <a:r>
                        <a:rPr lang="fr-FR" sz="1200" b="1" baseline="0" dirty="0" smtClean="0">
                          <a:solidFill>
                            <a:schemeClr val="bg1"/>
                          </a:solidFill>
                        </a:rPr>
                        <a:t> 12/14</a:t>
                      </a:r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</a:rPr>
                        <a:t>MC UPONOR diamètre 12/16</a:t>
                      </a:r>
                    </a:p>
                  </a:txBody>
                  <a:tcPr marL="91355" marR="91355" marT="45678" marB="45678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32383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rgbClr val="0062C8"/>
                          </a:solidFill>
                        </a:rPr>
                        <a:t>Prix au mètre </a:t>
                      </a:r>
                      <a:endParaRPr lang="fr-FR" sz="1400" b="1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1400" i="1" dirty="0" smtClean="0"/>
                    </a:p>
                    <a:p>
                      <a:pPr algn="ctr"/>
                      <a:r>
                        <a:rPr lang="fr-FR" sz="1400" i="1" dirty="0" smtClean="0"/>
                        <a:t>3,00 €</a:t>
                      </a:r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1400" i="1" dirty="0" smtClean="0">
                        <a:sym typeface="Symbol" panose="05050102010706020507" pitchFamily="18" charset="2"/>
                      </a:endParaRPr>
                    </a:p>
                    <a:p>
                      <a:pPr algn="ctr"/>
                      <a:r>
                        <a:rPr lang="fr-FR" sz="1400" i="1" dirty="0" smtClean="0">
                          <a:sym typeface="Symbol" panose="05050102010706020507" pitchFamily="18" charset="2"/>
                        </a:rPr>
                        <a:t> </a:t>
                      </a:r>
                      <a:r>
                        <a:rPr lang="fr-FR" sz="1400" i="1" dirty="0" smtClean="0"/>
                        <a:t>1,00 €</a:t>
                      </a:r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4215696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4671003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rgbClr val="0062C8"/>
                          </a:solidFill>
                        </a:rPr>
                        <a:t>Prix pour 2,5 m</a:t>
                      </a:r>
                      <a:endParaRPr lang="fr-FR" sz="1400" b="1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1400" i="1" dirty="0" smtClean="0"/>
                    </a:p>
                    <a:p>
                      <a:pPr algn="ctr"/>
                      <a:r>
                        <a:rPr lang="fr-FR" sz="1400" i="1" dirty="0" smtClean="0"/>
                        <a:t>7,50 €</a:t>
                      </a:r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sz="1400" i="1" dirty="0" smtClean="0"/>
                    </a:p>
                    <a:p>
                      <a:pPr algn="ctr"/>
                      <a:r>
                        <a:rPr lang="fr-FR" sz="1400" i="1" dirty="0" smtClean="0"/>
                        <a:t>2,50 €</a:t>
                      </a:r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1843973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6867562"/>
                  </a:ext>
                </a:extLst>
              </a:tr>
              <a:tr h="352128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rgbClr val="0062C8"/>
                          </a:solidFill>
                        </a:rPr>
                        <a:t>Prix du</a:t>
                      </a:r>
                      <a:r>
                        <a:rPr lang="fr-FR" sz="1400" b="1" baseline="0" dirty="0" smtClean="0">
                          <a:solidFill>
                            <a:srgbClr val="0062C8"/>
                          </a:solidFill>
                        </a:rPr>
                        <a:t> té</a:t>
                      </a:r>
                      <a:endParaRPr lang="fr-FR" sz="1400" b="1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smtClean="0"/>
                        <a:t>0,80 €</a:t>
                      </a:r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smtClean="0"/>
                        <a:t>4,50 €</a:t>
                      </a:r>
                      <a:endParaRPr lang="fr-FR" sz="1400" i="1" dirty="0"/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7700973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rgbClr val="0062C8"/>
                          </a:solidFill>
                        </a:rPr>
                        <a:t>TOTAL</a:t>
                      </a:r>
                      <a:endParaRPr lang="fr-FR" sz="1400" b="1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 smtClean="0">
                          <a:solidFill>
                            <a:srgbClr val="FF0000"/>
                          </a:solidFill>
                        </a:rPr>
                        <a:t>8,30 €</a:t>
                      </a:r>
                      <a:endParaRPr lang="fr-FR" sz="14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 smtClean="0">
                          <a:solidFill>
                            <a:srgbClr val="FF0000"/>
                          </a:solidFill>
                        </a:rPr>
                        <a:t>7,00 €</a:t>
                      </a:r>
                      <a:endParaRPr lang="fr-FR" sz="14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272459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rgbClr val="0062C8"/>
                          </a:solidFill>
                        </a:rPr>
                        <a:t>Consommables</a:t>
                      </a:r>
                      <a:endParaRPr lang="fr-FR" sz="1400" b="1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smtClean="0">
                          <a:solidFill>
                            <a:srgbClr val="FF0000"/>
                          </a:solidFill>
                        </a:rPr>
                        <a:t>OUI : O2, AC + brasure</a:t>
                      </a:r>
                      <a:endParaRPr lang="fr-FR" sz="1400" i="1" dirty="0">
                        <a:solidFill>
                          <a:srgbClr val="FF0000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 smtClean="0">
                          <a:solidFill>
                            <a:srgbClr val="00B050"/>
                          </a:solidFill>
                        </a:rPr>
                        <a:t>NON</a:t>
                      </a:r>
                      <a:endParaRPr lang="fr-FR" sz="1400" b="1" i="1" dirty="0">
                        <a:solidFill>
                          <a:srgbClr val="00B050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721194"/>
                  </a:ext>
                </a:extLst>
              </a:tr>
              <a:tr h="341432"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solidFill>
                            <a:srgbClr val="0062C8"/>
                          </a:solidFill>
                        </a:rPr>
                        <a:t>Temps</a:t>
                      </a:r>
                      <a:endParaRPr lang="fr-FR" sz="1400" b="1" dirty="0">
                        <a:solidFill>
                          <a:srgbClr val="0062C8"/>
                        </a:solidFill>
                      </a:endParaRPr>
                    </a:p>
                  </a:txBody>
                  <a:tcPr marL="91355" marR="91355" marT="45678" marB="45678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fr-FR" sz="1400" i="1" dirty="0">
                        <a:solidFill>
                          <a:srgbClr val="FF0000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 smtClean="0">
                          <a:solidFill>
                            <a:srgbClr val="00B050"/>
                          </a:solidFill>
                        </a:rPr>
                        <a:t>-25% à -50%</a:t>
                      </a:r>
                      <a:endParaRPr lang="fr-FR" sz="1400" b="1" i="1" dirty="0">
                        <a:solidFill>
                          <a:srgbClr val="00B050"/>
                        </a:solidFill>
                      </a:endParaRPr>
                    </a:p>
                  </a:txBody>
                  <a:tcPr marL="91355" marR="91355" marT="45678" marB="456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06125"/>
                  </a:ext>
                </a:extLst>
              </a:tr>
            </a:tbl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1118444" y="4462270"/>
            <a:ext cx="4006631" cy="23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99" i="1" dirty="0"/>
              <a:t>Niveau de prix moyen donné à titre indicatif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209652" y="1866015"/>
            <a:ext cx="1997024" cy="2160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000" i="1" dirty="0">
                <a:solidFill>
                  <a:srgbClr val="0062C8"/>
                </a:solidFill>
              </a:rPr>
              <a:t>Considérant qu’1 raccord est installé tous </a:t>
            </a:r>
            <a:r>
              <a:rPr lang="fr-FR" sz="1000" i="1" dirty="0" smtClean="0">
                <a:solidFill>
                  <a:srgbClr val="0062C8"/>
                </a:solidFill>
              </a:rPr>
              <a:t>les 2,5m</a:t>
            </a:r>
            <a:endParaRPr lang="fr-FR" sz="1000" i="1" dirty="0">
              <a:solidFill>
                <a:srgbClr val="0062C8"/>
              </a:solidFill>
            </a:endParaRPr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1209653" y="2530598"/>
            <a:ext cx="2213048" cy="257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000" i="1" dirty="0" smtClean="0">
                <a:solidFill>
                  <a:srgbClr val="0062C8"/>
                </a:solidFill>
              </a:rPr>
              <a:t>Cas le plus défavorable pour UPONOR avec le raccord à sertir le plus cher</a:t>
            </a:r>
            <a:endParaRPr lang="fr-FR" sz="1000" i="1" dirty="0">
              <a:solidFill>
                <a:srgbClr val="006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2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 smtClean="0"/>
              <a:t>Le système Multicouche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4"/>
            <a:ext cx="8389814" cy="360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>
                <a:solidFill>
                  <a:srgbClr val="0062C8"/>
                </a:solidFill>
              </a:rPr>
              <a:t>En résumé …</a:t>
            </a:r>
            <a:endParaRPr lang="fr-FR" dirty="0">
              <a:solidFill>
                <a:srgbClr val="0062C8"/>
              </a:solidFill>
            </a:endParaRPr>
          </a:p>
        </p:txBody>
      </p:sp>
      <p:graphicFrame>
        <p:nvGraphicFramePr>
          <p:cNvPr id="11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258524"/>
              </p:ext>
            </p:extLst>
          </p:nvPr>
        </p:nvGraphicFramePr>
        <p:xfrm>
          <a:off x="1806392" y="1102569"/>
          <a:ext cx="5614903" cy="273617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25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9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9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fr-F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R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Cuivre</a:t>
                      </a:r>
                      <a:endParaRPr kumimoji="0" lang="fr-F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L w="12700" cap="flat" cmpd="sng" algn="ctr">
                      <a:solidFill>
                        <a:srgbClr val="0062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PER</a:t>
                      </a:r>
                      <a:endParaRPr kumimoji="0" lang="fr-F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solidFill>
                      <a:srgbClr val="006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MLC</a:t>
                      </a:r>
                      <a:endParaRPr kumimoji="0" lang="fr-F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solidFill>
                      <a:srgbClr val="006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Utilisable en apparent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Corrosion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Électrolyse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Dilatation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Prix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Maniabilité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Poids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Barrière anti- oxygène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Consommables et agréments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Temps de pose</a:t>
                      </a:r>
                      <a:endParaRPr kumimoji="0" lang="fr-F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</a:rPr>
                        <a:t>++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65874" marR="65874" marT="34254" marB="34254" horzOverflow="overflow"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solidFill>
                      <a:srgbClr val="DD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51520" y="4083918"/>
            <a:ext cx="8424936" cy="845172"/>
          </a:xfrm>
        </p:spPr>
        <p:txBody>
          <a:bodyPr>
            <a:noAutofit/>
          </a:bodyPr>
          <a:lstStyle/>
          <a:p>
            <a:pPr marL="0" indent="0" algn="ctr" defTabSz="91357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1400" b="1" dirty="0">
                <a:solidFill>
                  <a:srgbClr val="0062C8"/>
                </a:solidFill>
              </a:rPr>
              <a:t>Le système multicouche présente les avantages de ces 2 produits sans en avoir </a:t>
            </a:r>
            <a:r>
              <a:rPr lang="fr-FR" sz="1400" b="1" dirty="0" smtClean="0">
                <a:solidFill>
                  <a:srgbClr val="0062C8"/>
                </a:solidFill>
              </a:rPr>
              <a:t>les inconvénients.</a:t>
            </a:r>
          </a:p>
          <a:p>
            <a:pPr marL="0" indent="0" algn="ctr" defTabSz="91357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1400" b="1" dirty="0">
                <a:solidFill>
                  <a:srgbClr val="0062C8"/>
                </a:solidFill>
              </a:rPr>
              <a:t>I</a:t>
            </a:r>
            <a:r>
              <a:rPr lang="fr-FR" sz="1400" b="1" dirty="0" smtClean="0">
                <a:solidFill>
                  <a:srgbClr val="0062C8"/>
                </a:solidFill>
              </a:rPr>
              <a:t>l </a:t>
            </a:r>
            <a:r>
              <a:rPr lang="fr-FR" sz="1400" b="1" dirty="0">
                <a:solidFill>
                  <a:srgbClr val="0062C8"/>
                </a:solidFill>
              </a:rPr>
              <a:t>associe les qualités du métal (l’aluminium) à celle des 2 couches de plastique.</a:t>
            </a:r>
            <a:endParaRPr lang="en-US" sz="1400" b="1" dirty="0">
              <a:solidFill>
                <a:srgbClr val="0062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/>
              <a:t>Le système Multicouche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25 April 2019</a:t>
            </a:fld>
            <a:endParaRPr lang="en-GB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574675" y="627533"/>
            <a:ext cx="6085557" cy="9361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err="1">
                <a:solidFill>
                  <a:srgbClr val="0062C8"/>
                </a:solidFill>
              </a:rPr>
              <a:t>Uponor</a:t>
            </a:r>
            <a:r>
              <a:rPr lang="fr-FR" dirty="0">
                <a:solidFill>
                  <a:srgbClr val="0062C8"/>
                </a:solidFill>
              </a:rPr>
              <a:t> : La gamme Multicouche la plus </a:t>
            </a:r>
            <a:r>
              <a:rPr lang="fr-FR" dirty="0" smtClean="0">
                <a:solidFill>
                  <a:srgbClr val="0062C8"/>
                </a:solidFill>
              </a:rPr>
              <a:t>large pour répondre à tous les besoins d’application et d’installation</a:t>
            </a:r>
            <a:endParaRPr lang="fr-FR" dirty="0">
              <a:solidFill>
                <a:srgbClr val="0062C8"/>
              </a:solidFill>
            </a:endParaRPr>
          </a:p>
        </p:txBody>
      </p:sp>
      <p:pic>
        <p:nvPicPr>
          <p:cNvPr id="13" name="Espace réservé pour une image  1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r="3742" b="3793"/>
          <a:stretch/>
        </p:blipFill>
        <p:spPr>
          <a:xfrm>
            <a:off x="6570234" y="1670765"/>
            <a:ext cx="1998696" cy="176508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174" y="1361857"/>
            <a:ext cx="1564129" cy="990768"/>
          </a:xfrm>
          <a:prstGeom prst="rect">
            <a:avLst/>
          </a:prstGeom>
        </p:spPr>
      </p:pic>
      <p:graphicFrame>
        <p:nvGraphicFramePr>
          <p:cNvPr id="12" name="Diagramme 11"/>
          <p:cNvGraphicFramePr/>
          <p:nvPr>
            <p:extLst>
              <p:ext uri="{D42A27DB-BD31-4B8C-83A1-F6EECF244321}">
                <p14:modId xmlns:p14="http://schemas.microsoft.com/office/powerpoint/2010/main" val="2619796800"/>
              </p:ext>
            </p:extLst>
          </p:nvPr>
        </p:nvGraphicFramePr>
        <p:xfrm>
          <a:off x="593766" y="1590174"/>
          <a:ext cx="5820909" cy="291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S-PressPLUS_Fittings_pressSteps_DSC83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5"/>
          <a:stretch/>
        </p:blipFill>
        <p:spPr bwMode="auto">
          <a:xfrm>
            <a:off x="6570234" y="3497644"/>
            <a:ext cx="1998695" cy="10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7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ponor Title and End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745483-8BFA-45EF-BBF9-C96FCB59E527}" vid="{9C7E49B6-8C74-4E94-AEDC-582C0862DB24}"/>
    </a:ext>
  </a:extLst>
</a:theme>
</file>

<file path=ppt/theme/theme2.xml><?xml version="1.0" encoding="utf-8"?>
<a:theme xmlns:a="http://schemas.openxmlformats.org/drawingml/2006/main" name="Uponor Content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36000" rIns="36000" bIns="36000" rtlCol="0">
        <a:spAutoFit/>
      </a:bodyPr>
      <a:lstStyle>
        <a:defPPr>
          <a:defRPr sz="1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F745483-8BFA-45EF-BBF9-C96FCB59E527}" vid="{51C0EEB5-5B8F-4C8E-935D-5167207C5422}"/>
    </a:ext>
  </a:extLst>
</a:theme>
</file>

<file path=ppt/theme/theme3.xml><?xml version="1.0" encoding="utf-8"?>
<a:theme xmlns:a="http://schemas.openxmlformats.org/drawingml/2006/main" name="Uponor XL Text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36000" rIns="36000" bIns="36000" rtlCol="0">
        <a:spAutoFit/>
      </a:bodyPr>
      <a:lstStyle>
        <a:defPPr>
          <a:defRPr sz="1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F745483-8BFA-45EF-BBF9-C96FCB59E527}" vid="{AEDA64FB-FD39-465A-864E-6CCB2F93360D}"/>
    </a:ext>
  </a:extLst>
</a:theme>
</file>

<file path=ppt/theme/theme4.xml><?xml version="1.0" encoding="utf-8"?>
<a:theme xmlns:a="http://schemas.openxmlformats.org/drawingml/2006/main" name="Uponor Chapter Opening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745483-8BFA-45EF-BBF9-C96FCB59E527}" vid="{A7E967FC-C3FD-4684-AE51-9D3DDBD591E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160412 Uponor Master Template (Widescreen)</Template>
  <TotalTime>873</TotalTime>
  <Words>2360</Words>
  <Application>Microsoft Office PowerPoint</Application>
  <PresentationFormat>Affichage à l'écran (16:9)</PresentationFormat>
  <Paragraphs>1156</Paragraphs>
  <Slides>44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44</vt:i4>
      </vt:variant>
    </vt:vector>
  </HeadingPairs>
  <TitlesOfParts>
    <vt:vector size="58" baseType="lpstr">
      <vt:lpstr>Acumin Pro</vt:lpstr>
      <vt:lpstr>Acumin Pro Extra Light</vt:lpstr>
      <vt:lpstr>Acumin Pro SemiCondensed ExtLt</vt:lpstr>
      <vt:lpstr>Arial</vt:lpstr>
      <vt:lpstr>Arial Narrow</vt:lpstr>
      <vt:lpstr>Calibri</vt:lpstr>
      <vt:lpstr>Courier New</vt:lpstr>
      <vt:lpstr>Symbol</vt:lpstr>
      <vt:lpstr>Verdana</vt:lpstr>
      <vt:lpstr>Wingdings</vt:lpstr>
      <vt:lpstr>Uponor Title and End Slides</vt:lpstr>
      <vt:lpstr>Uponor Content Slides</vt:lpstr>
      <vt:lpstr>Uponor XL Text Slides</vt:lpstr>
      <vt:lpstr>Uponor Chapter Opening Slides</vt:lpstr>
      <vt:lpstr>S-Press Plus  Présentation ditributeurs</vt:lpstr>
      <vt:lpstr>Sommaire</vt:lpstr>
      <vt:lpstr>Le système Multicouche</vt:lpstr>
      <vt:lpstr>Le système Multicouche</vt:lpstr>
      <vt:lpstr>Le système Multicouche</vt:lpstr>
      <vt:lpstr>Le système Multicouche</vt:lpstr>
      <vt:lpstr>Le système Multicouche</vt:lpstr>
      <vt:lpstr>Le système Multicouche</vt:lpstr>
      <vt:lpstr>Le système Multicouche</vt:lpstr>
      <vt:lpstr>Un tube UNIQUE Uni Pipe Plus</vt:lpstr>
      <vt:lpstr>Le système Multicouche</vt:lpstr>
      <vt:lpstr>S-Press Plus Une nouvelle génération de raccords</vt:lpstr>
      <vt:lpstr>Une nouvelle gamme de raccords : Pourquoi ? </vt:lpstr>
      <vt:lpstr>Présentation PowerPoint</vt:lpstr>
      <vt:lpstr>S-Press Plus</vt:lpstr>
      <vt:lpstr>S-Press Plus</vt:lpstr>
      <vt:lpstr>S-Press Plus</vt:lpstr>
      <vt:lpstr>Présentation PowerPoint</vt:lpstr>
      <vt:lpstr>S-Press Plus</vt:lpstr>
      <vt:lpstr>Présentation PowerPoint</vt:lpstr>
      <vt:lpstr>S-Press Plus</vt:lpstr>
      <vt:lpstr>S-Press Plus</vt:lpstr>
      <vt:lpstr>Présentation PowerPoint</vt:lpstr>
      <vt:lpstr>Présentation PowerPoint</vt:lpstr>
      <vt:lpstr>Planning de lancement produits</vt:lpstr>
      <vt:lpstr>Planning lancement produits  </vt:lpstr>
      <vt:lpstr>Planning des évenements</vt:lpstr>
      <vt:lpstr>Planning des événements </vt:lpstr>
      <vt:lpstr>Outils d’aide à la vente</vt:lpstr>
      <vt:lpstr>Outils d’aide à la vente</vt:lpstr>
      <vt:lpstr>Présentation PowerPoint</vt:lpstr>
      <vt:lpstr>Un concept de merchandising étudié</vt:lpstr>
      <vt:lpstr>En perspective…</vt:lpstr>
      <vt:lpstr>Des outils adaptés et modulables</vt:lpstr>
      <vt:lpstr>Des outils adaptés et modulables</vt:lpstr>
      <vt:lpstr>Des outils adaptés et modulables</vt:lpstr>
      <vt:lpstr>Une offre adaptée grâce à nos Packs</vt:lpstr>
      <vt:lpstr>Le Pack Essentiel – Du 16 au 25 </vt:lpstr>
      <vt:lpstr>Le Pack Equilibre – Du 16 au 32 </vt:lpstr>
      <vt:lpstr>Le Pack Optima – Du 16 au 50 </vt:lpstr>
      <vt:lpstr>Et pour votre agence quelle offre de merchandising et de mise en stock adaptée ?</vt:lpstr>
      <vt:lpstr>Présentation PowerPoint</vt:lpstr>
      <vt:lpstr>Conquête Nouveau client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Slide Library</dc:title>
  <dc:creator>Uponor Corporation</dc:creator>
  <cp:lastModifiedBy>Bochet, Sabrina</cp:lastModifiedBy>
  <cp:revision>83</cp:revision>
  <dcterms:created xsi:type="dcterms:W3CDTF">2016-04-15T08:45:27Z</dcterms:created>
  <dcterms:modified xsi:type="dcterms:W3CDTF">2019-04-25T08:28:06Z</dcterms:modified>
</cp:coreProperties>
</file>